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5BE37-5774-43A9-B9F1-121C14AE62FF}" type="datetimeFigureOut">
              <a:rPr lang="en-GB" smtClean="0"/>
              <a:t>17/05/2023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F97CE-285F-48F9-AB7E-FDD003CB33BA}"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p:spPr>
      </p:sp>
      <p:sp>
        <p:nvSpPr>
          <p:cNvPr id="314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p:spPr>
      </p:sp>
      <p:sp>
        <p:nvSpPr>
          <p:cNvPr id="323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p:spPr>
      </p:sp>
      <p:sp>
        <p:nvSpPr>
          <p:cNvPr id="324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p:spPr>
      </p:sp>
      <p:sp>
        <p:nvSpPr>
          <p:cNvPr id="325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pitchFamily="34" charset="0"/>
            </a:endParaRPr>
          </a:p>
        </p:txBody>
      </p:sp>
      <p:sp>
        <p:nvSpPr>
          <p:cNvPr id="3256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23A3A864-1CA9-4BA1-83D8-6E43560C3976}" type="slidenum">
              <a:rPr lang="en-GB" sz="1200">
                <a:solidFill>
                  <a:srgbClr val="000000"/>
                </a:solidFill>
                <a:latin typeface="Arial" pitchFamily="34" charset="0"/>
                <a:cs typeface="Arial" pitchFamily="34" charset="0"/>
              </a:rPr>
              <a:pPr algn="r" fontAlgn="base">
                <a:spcBef>
                  <a:spcPct val="0"/>
                </a:spcBef>
                <a:spcAft>
                  <a:spcPct val="0"/>
                </a:spcAft>
              </a:pPr>
              <a:t>14</a:t>
            </a:fld>
            <a:endParaRPr lang="en-GB" sz="1200">
              <a:solidFill>
                <a:srgbClr val="000000"/>
              </a:solidFill>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p:spPr>
      </p:sp>
      <p:sp>
        <p:nvSpPr>
          <p:cNvPr id="326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p:spPr>
      </p:sp>
      <p:sp>
        <p:nvSpPr>
          <p:cNvPr id="327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pitchFamily="34" charset="0"/>
            </a:endParaRPr>
          </a:p>
        </p:txBody>
      </p:sp>
      <p:sp>
        <p:nvSpPr>
          <p:cNvPr id="280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1BC5260E-540A-4638-9FCB-3F35F43D1F17}" type="slidenum">
              <a:rPr lang="en-GB" smtClean="0">
                <a:solidFill>
                  <a:srgbClr val="000000"/>
                </a:solidFill>
              </a:rPr>
              <a:pPr>
                <a:defRPr/>
              </a:pPr>
              <a:t>16</a:t>
            </a:fld>
            <a:endParaRPr 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9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0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1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2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p:spPr>
      </p:sp>
      <p:sp>
        <p:nvSpPr>
          <p:cNvPr id="315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pitchFamily="34" charset="0"/>
            </a:endParaRPr>
          </a:p>
        </p:txBody>
      </p:sp>
      <p:sp>
        <p:nvSpPr>
          <p:cNvPr id="268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DEA8407A-4A26-4290-B537-194A2865BE2B}" type="slidenum">
              <a:rPr lang="en-GB" smtClean="0">
                <a:solidFill>
                  <a:srgbClr val="000000"/>
                </a:solidFill>
              </a:rPr>
              <a:pPr>
                <a:defRPr/>
              </a:pPr>
              <a:t>3</a:t>
            </a:fld>
            <a:endParaRPr lang="en-GB">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p:spPr>
      </p:sp>
      <p:sp>
        <p:nvSpPr>
          <p:cNvPr id="333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pitchFamily="34" charset="0"/>
            </a:endParaRPr>
          </a:p>
        </p:txBody>
      </p:sp>
      <p:sp>
        <p:nvSpPr>
          <p:cNvPr id="289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931DB9A9-866B-429D-B132-A933FE30A38C}" type="slidenum">
              <a:rPr lang="en-GB" smtClean="0">
                <a:solidFill>
                  <a:srgbClr val="000000"/>
                </a:solidFill>
              </a:rPr>
              <a:pPr>
                <a:defRPr/>
              </a:pPr>
              <a:t>27</a:t>
            </a:fld>
            <a:endParaRPr lang="en-GB">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p:spPr>
      </p:sp>
      <p:sp>
        <p:nvSpPr>
          <p:cNvPr id="316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pitchFamily="34" charset="0"/>
            </a:endParaRPr>
          </a:p>
        </p:txBody>
      </p:sp>
      <p:sp>
        <p:nvSpPr>
          <p:cNvPr id="269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7243318-3A1C-4667-B122-BBE7FDEDA220}" type="slidenum">
              <a:rPr lang="en-GB" smtClean="0">
                <a:solidFill>
                  <a:srgbClr val="000000"/>
                </a:solidFill>
              </a:rPr>
              <a:pPr>
                <a:defRPr/>
              </a:pPr>
              <a:t>4</a:t>
            </a:fld>
            <a:endParaRPr lang="en-GB">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p:spPr>
      </p:sp>
      <p:sp>
        <p:nvSpPr>
          <p:cNvPr id="317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pitchFamily="34" charset="0"/>
            </a:endParaRPr>
          </a:p>
        </p:txBody>
      </p:sp>
      <p:sp>
        <p:nvSpPr>
          <p:cNvPr id="3174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D01760CB-0005-421C-A991-9A2F17E72391}" type="slidenum">
              <a:rPr lang="en-GB" sz="1200">
                <a:solidFill>
                  <a:srgbClr val="000000"/>
                </a:solidFill>
                <a:latin typeface="Arial" pitchFamily="34" charset="0"/>
                <a:cs typeface="Arial" pitchFamily="34" charset="0"/>
              </a:rPr>
              <a:pPr algn="r" fontAlgn="base">
                <a:spcBef>
                  <a:spcPct val="0"/>
                </a:spcBef>
                <a:spcAft>
                  <a:spcPct val="0"/>
                </a:spcAft>
              </a:pPr>
              <a:t>5</a:t>
            </a:fld>
            <a:endParaRPr lang="en-GB" sz="1200">
              <a:solidFill>
                <a:srgbClr val="000000"/>
              </a:solidFill>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p:spPr>
      </p:sp>
      <p:sp>
        <p:nvSpPr>
          <p:cNvPr id="318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pitchFamily="34" charset="0"/>
            </a:endParaRPr>
          </a:p>
        </p:txBody>
      </p:sp>
      <p:sp>
        <p:nvSpPr>
          <p:cNvPr id="271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96DEBA5C-9A22-4AE1-823A-24BE35BC381A}" type="slidenum">
              <a:rPr lang="en-GB" smtClean="0">
                <a:solidFill>
                  <a:srgbClr val="000000"/>
                </a:solidFill>
                <a:latin typeface="Arial" pitchFamily="34" charset="0"/>
              </a:rPr>
              <a:pPr>
                <a:defRPr/>
              </a:pPr>
              <a:t>6</a:t>
            </a:fld>
            <a:endParaRPr lang="en-GB">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9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atin typeface="Arial" pitchFamily="34" charset="0"/>
              </a:rPr>
              <a:t>- The look and feel of the report is still going through final amendments, but here are three graphics showing how it is likely to appear</a:t>
            </a:r>
          </a:p>
          <a:p>
            <a:pPr eaLnBrk="1" hangingPunct="1">
              <a:spcBef>
                <a:spcPct val="0"/>
              </a:spcBef>
              <a:buFontTx/>
              <a:buChar char="-"/>
            </a:pPr>
            <a:r>
              <a:rPr lang="en-GB">
                <a:latin typeface="Arial" pitchFamily="34" charset="0"/>
              </a:rPr>
              <a:t> It uses black and white imagery to drive home the stark reality of smoking to counter the “glamorous” pictures often used in smoking advertising and marketing. For example, you can expect to see parents smoking with children near by, or hospital patients banished to outside smoking areas in hospitals</a:t>
            </a:r>
          </a:p>
          <a:p>
            <a:pPr eaLnBrk="1" hangingPunct="1">
              <a:spcBef>
                <a:spcPct val="0"/>
              </a:spcBef>
              <a:buFontTx/>
              <a:buChar char="-"/>
            </a:pPr>
            <a:r>
              <a:rPr lang="en-GB">
                <a:latin typeface="Arial" pitchFamily="34" charset="0"/>
              </a:rPr>
              <a:t> It will also use graphics to represent some of the hard-hitting facts and stats about smoking across Europe. Instead of presenting these facts in tables, it will present them in a way that allows readers to immediately understand the scale of the issue and how countries compare to each other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0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atin typeface="Arial" pitchFamily="34" charset="0"/>
              </a:rPr>
              <a:t>NOTES</a:t>
            </a:r>
          </a:p>
          <a:p>
            <a:pPr eaLnBrk="1" hangingPunct="1">
              <a:spcBef>
                <a:spcPct val="0"/>
              </a:spcBef>
            </a:pPr>
            <a:endParaRPr lang="en-GB">
              <a:latin typeface="Arial" pitchFamily="34" charset="0"/>
            </a:endParaRP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endParaRPr lang="en-GB">
              <a:latin typeface="Arial" pitchFamily="34" charset="0"/>
            </a:endParaRPr>
          </a:p>
          <a:p>
            <a:pPr eaLnBrk="1" hangingPunct="1">
              <a:spcBef>
                <a:spcPct val="0"/>
              </a:spcBef>
            </a:pPr>
            <a:endParaRPr lang="en-GB">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1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atin typeface="Arial" pitchFamily="34" charset="0"/>
              </a:rPr>
              <a:t>NOTES</a:t>
            </a:r>
          </a:p>
          <a:p>
            <a:pPr eaLnBrk="1" hangingPunct="1">
              <a:spcBef>
                <a:spcPct val="0"/>
              </a:spcBef>
            </a:pPr>
            <a:endParaRPr lang="en-GB">
              <a:latin typeface="Arial" pitchFamily="34" charset="0"/>
            </a:endParaRP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r>
              <a:rPr lang="en-GB">
                <a:latin typeface="Arial" pitchFamily="34" charset="0"/>
              </a:rPr>
              <a:t>_______________________________________________________________</a:t>
            </a:r>
          </a:p>
          <a:p>
            <a:pPr eaLnBrk="1" hangingPunct="1">
              <a:spcBef>
                <a:spcPct val="0"/>
              </a:spcBef>
            </a:pPr>
            <a:endParaRPr lang="en-GB">
              <a:latin typeface="Arial" pitchFamily="34" charset="0"/>
            </a:endParaRPr>
          </a:p>
          <a:p>
            <a:pPr eaLnBrk="1" hangingPunct="1">
              <a:spcBef>
                <a:spcPct val="0"/>
              </a:spcBef>
            </a:pPr>
            <a:endParaRPr lang="en-GB">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p:spPr>
      </p:sp>
      <p:sp>
        <p:nvSpPr>
          <p:cNvPr id="322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eech bubble.png"/>
          <p:cNvPicPr>
            <a:picLocks noChangeAspect="1"/>
          </p:cNvPicPr>
          <p:nvPr userDrawn="1"/>
        </p:nvPicPr>
        <p:blipFill>
          <a:blip r:embed="rId2" cstate="print"/>
          <a:srcRect/>
          <a:stretch>
            <a:fillRect/>
          </a:stretch>
        </p:blipFill>
        <p:spPr bwMode="auto">
          <a:xfrm>
            <a:off x="311150" y="242888"/>
            <a:ext cx="8523288" cy="62547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352425" y="5803900"/>
            <a:ext cx="2132013" cy="577850"/>
          </a:xfrm>
          <a:prstGeom prst="rect">
            <a:avLst/>
          </a:prstGeom>
          <a:noFill/>
          <a:ln w="9525">
            <a:noFill/>
            <a:miter lim="800000"/>
            <a:headEnd/>
            <a:tailEnd/>
          </a:ln>
        </p:spPr>
      </p:pic>
      <p:sp>
        <p:nvSpPr>
          <p:cNvPr id="2" name="Title 1"/>
          <p:cNvSpPr>
            <a:spLocks noGrp="1"/>
          </p:cNvSpPr>
          <p:nvPr>
            <p:ph type="ctrTitle"/>
          </p:nvPr>
        </p:nvSpPr>
        <p:spPr>
          <a:xfrm>
            <a:off x="4453862" y="2926414"/>
            <a:ext cx="4431344" cy="2044700"/>
          </a:xfrm>
        </p:spPr>
        <p:txBody>
          <a:bodyPr/>
          <a:lstStyle>
            <a:lvl1pPr algn="l">
              <a:lnSpc>
                <a:spcPts val="3200"/>
              </a:lnSpc>
              <a:defRPr sz="32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460356" y="4925386"/>
            <a:ext cx="4426129" cy="816496"/>
          </a:xfrm>
        </p:spPr>
        <p:txBody>
          <a:bodyPr>
            <a:normAutofit/>
          </a:bodyPr>
          <a:lstStyle>
            <a:lvl1pPr marL="0" indent="0" algn="l">
              <a:lnSpc>
                <a:spcPts val="1600"/>
              </a:lnSpc>
              <a:buNone/>
              <a:defRPr sz="1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5"/>
          <p:cNvCxnSpPr/>
          <p:nvPr userDrawn="1"/>
        </p:nvCxnSpPr>
        <p:spPr>
          <a:xfrm flipV="1">
            <a:off x="342900" y="1268413"/>
            <a:ext cx="8455025"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userDrawn="1"/>
        </p:nvCxnSpPr>
        <p:spPr>
          <a:xfrm flipV="1">
            <a:off x="350838" y="6453188"/>
            <a:ext cx="8455025"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8101013" y="6524625"/>
            <a:ext cx="690562" cy="1889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285720" y="1773238"/>
            <a:ext cx="4132263" cy="4679950"/>
          </a:xfrm>
        </p:spPr>
        <p:txBody>
          <a:bodyPr>
            <a:normAutofit/>
          </a:bodyPr>
          <a:lstStyle>
            <a:lvl1pPr>
              <a:defRPr sz="2000"/>
            </a:lvl1pPr>
            <a:lvl2pPr>
              <a:lnSpc>
                <a:spcPts val="1800"/>
              </a:lnSpc>
              <a:spcBef>
                <a:spcPts val="0"/>
              </a:spcBef>
              <a:defRPr sz="1600"/>
            </a:lvl2pPr>
            <a:lvl3pPr>
              <a:lnSpc>
                <a:spcPts val="1800"/>
              </a:lnSpc>
              <a:spcBef>
                <a:spcPts val="0"/>
              </a:spcBef>
              <a:defRPr sz="1400"/>
            </a:lvl3pPr>
            <a:lvl4pPr>
              <a:lnSpc>
                <a:spcPts val="1800"/>
              </a:lnSpc>
              <a:spcBef>
                <a:spcPts val="0"/>
              </a:spcBef>
              <a:defRPr sz="1200"/>
            </a:lvl4pPr>
            <a:lvl5pPr>
              <a:lnSpc>
                <a:spcPts val="1800"/>
              </a:lnSpc>
              <a:spcBef>
                <a:spcPts val="0"/>
              </a:spcBef>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199" y="1773238"/>
            <a:ext cx="4132263" cy="4679950"/>
          </a:xfrm>
        </p:spPr>
        <p:txBody>
          <a:bodyPr>
            <a:normAutofit/>
          </a:bodyPr>
          <a:lstStyle>
            <a:lvl1pPr>
              <a:defRPr sz="2000"/>
            </a:lvl1pPr>
            <a:lvl2pPr>
              <a:lnSpc>
                <a:spcPts val="1800"/>
              </a:lnSpc>
              <a:spcBef>
                <a:spcPts val="0"/>
              </a:spcBef>
              <a:defRPr sz="1600"/>
            </a:lvl2pPr>
            <a:lvl3pPr>
              <a:lnSpc>
                <a:spcPts val="1800"/>
              </a:lnSpc>
              <a:spcBef>
                <a:spcPts val="0"/>
              </a:spcBef>
              <a:defRPr sz="1400"/>
            </a:lvl3pPr>
            <a:lvl4pPr>
              <a:lnSpc>
                <a:spcPts val="1800"/>
              </a:lnSpc>
              <a:spcBef>
                <a:spcPts val="0"/>
              </a:spcBef>
              <a:defRPr sz="1200"/>
            </a:lvl4pPr>
            <a:lvl5pPr>
              <a:lnSpc>
                <a:spcPts val="1800"/>
              </a:lnSpc>
              <a:spcBef>
                <a:spcPts val="0"/>
              </a:spcBef>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5"/>
          <p:cNvCxnSpPr/>
          <p:nvPr userDrawn="1"/>
        </p:nvCxnSpPr>
        <p:spPr>
          <a:xfrm flipV="1">
            <a:off x="342900" y="1268413"/>
            <a:ext cx="8455025"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userDrawn="1"/>
        </p:nvCxnSpPr>
        <p:spPr>
          <a:xfrm flipV="1">
            <a:off x="350838" y="6453188"/>
            <a:ext cx="84550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8101013" y="6524625"/>
            <a:ext cx="690562" cy="188913"/>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285720" y="1773238"/>
            <a:ext cx="4132263" cy="4679950"/>
          </a:xfrm>
        </p:spPr>
        <p:txBody>
          <a:bodyPr>
            <a:normAutofit/>
          </a:bodyPr>
          <a:lstStyle>
            <a:lvl1pPr>
              <a:defRPr sz="2000"/>
            </a:lvl1pPr>
            <a:lvl2pPr>
              <a:lnSpc>
                <a:spcPts val="1800"/>
              </a:lnSpc>
              <a:spcBef>
                <a:spcPts val="0"/>
              </a:spcBef>
              <a:defRPr sz="1600"/>
            </a:lvl2pPr>
            <a:lvl3pPr>
              <a:lnSpc>
                <a:spcPts val="1800"/>
              </a:lnSpc>
              <a:spcBef>
                <a:spcPts val="0"/>
              </a:spcBef>
              <a:defRPr sz="1400"/>
            </a:lvl3pPr>
            <a:lvl4pPr>
              <a:lnSpc>
                <a:spcPts val="1800"/>
              </a:lnSpc>
              <a:spcBef>
                <a:spcPts val="0"/>
              </a:spcBef>
              <a:defRPr sz="1200"/>
            </a:lvl4pPr>
            <a:lvl5pPr>
              <a:lnSpc>
                <a:spcPts val="1800"/>
              </a:lnSpc>
              <a:spcBef>
                <a:spcPts val="0"/>
              </a:spcBef>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199" y="1773238"/>
            <a:ext cx="4132263" cy="4679950"/>
          </a:xfrm>
        </p:spPr>
        <p:txBody>
          <a:bodyPr>
            <a:normAutofit/>
          </a:bodyPr>
          <a:lstStyle>
            <a:lvl1pPr>
              <a:defRPr sz="2000"/>
            </a:lvl1pPr>
            <a:lvl2pPr>
              <a:lnSpc>
                <a:spcPts val="1800"/>
              </a:lnSpc>
              <a:spcBef>
                <a:spcPts val="0"/>
              </a:spcBef>
              <a:defRPr sz="1600"/>
            </a:lvl2pPr>
            <a:lvl3pPr>
              <a:lnSpc>
                <a:spcPts val="1800"/>
              </a:lnSpc>
              <a:spcBef>
                <a:spcPts val="0"/>
              </a:spcBef>
              <a:defRPr sz="1400"/>
            </a:lvl3pPr>
            <a:lvl4pPr>
              <a:lnSpc>
                <a:spcPts val="1800"/>
              </a:lnSpc>
              <a:spcBef>
                <a:spcPts val="0"/>
              </a:spcBef>
              <a:defRPr sz="1200"/>
            </a:lvl4pPr>
            <a:lvl5pPr>
              <a:lnSpc>
                <a:spcPts val="1800"/>
              </a:lnSpc>
              <a:spcBef>
                <a:spcPts val="0"/>
              </a:spcBef>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cxnSp>
        <p:nvCxnSpPr>
          <p:cNvPr id="5" name="Straight Connector 5"/>
          <p:cNvCxnSpPr/>
          <p:nvPr userDrawn="1"/>
        </p:nvCxnSpPr>
        <p:spPr>
          <a:xfrm flipV="1">
            <a:off x="342900" y="1268413"/>
            <a:ext cx="845502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userDrawn="1"/>
        </p:nvCxnSpPr>
        <p:spPr>
          <a:xfrm flipV="1">
            <a:off x="350838" y="6453188"/>
            <a:ext cx="8455025"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8101013" y="6524625"/>
            <a:ext cx="690562" cy="188913"/>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285720" y="1773238"/>
            <a:ext cx="4132263" cy="4679950"/>
          </a:xfrm>
        </p:spPr>
        <p:txBody>
          <a:bodyPr>
            <a:normAutofit/>
          </a:bodyPr>
          <a:lstStyle>
            <a:lvl1pPr>
              <a:defRPr sz="2000"/>
            </a:lvl1pPr>
            <a:lvl2pPr>
              <a:lnSpc>
                <a:spcPts val="1800"/>
              </a:lnSpc>
              <a:spcBef>
                <a:spcPts val="0"/>
              </a:spcBef>
              <a:defRPr sz="1600"/>
            </a:lvl2pPr>
            <a:lvl3pPr>
              <a:lnSpc>
                <a:spcPts val="1800"/>
              </a:lnSpc>
              <a:spcBef>
                <a:spcPts val="0"/>
              </a:spcBef>
              <a:defRPr sz="1400"/>
            </a:lvl3pPr>
            <a:lvl4pPr>
              <a:lnSpc>
                <a:spcPts val="1800"/>
              </a:lnSpc>
              <a:spcBef>
                <a:spcPts val="0"/>
              </a:spcBef>
              <a:defRPr sz="1200"/>
            </a:lvl4pPr>
            <a:lvl5pPr>
              <a:lnSpc>
                <a:spcPts val="1800"/>
              </a:lnSpc>
              <a:spcBef>
                <a:spcPts val="0"/>
              </a:spcBef>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199" y="1773238"/>
            <a:ext cx="4132263" cy="4679950"/>
          </a:xfrm>
        </p:spPr>
        <p:txBody>
          <a:bodyPr>
            <a:normAutofit/>
          </a:bodyPr>
          <a:lstStyle>
            <a:lvl1pPr>
              <a:defRPr sz="2000"/>
            </a:lvl1pPr>
            <a:lvl2pPr>
              <a:lnSpc>
                <a:spcPts val="1800"/>
              </a:lnSpc>
              <a:spcBef>
                <a:spcPts val="0"/>
              </a:spcBef>
              <a:defRPr sz="1600"/>
            </a:lvl2pPr>
            <a:lvl3pPr>
              <a:lnSpc>
                <a:spcPts val="1800"/>
              </a:lnSpc>
              <a:spcBef>
                <a:spcPts val="0"/>
              </a:spcBef>
              <a:defRPr sz="1400"/>
            </a:lvl3pPr>
            <a:lvl4pPr>
              <a:lnSpc>
                <a:spcPts val="1800"/>
              </a:lnSpc>
              <a:spcBef>
                <a:spcPts val="0"/>
              </a:spcBef>
              <a:defRPr sz="1200"/>
            </a:lvl4pPr>
            <a:lvl5pPr>
              <a:lnSpc>
                <a:spcPts val="1800"/>
              </a:lnSpc>
              <a:spcBef>
                <a:spcPts val="0"/>
              </a:spcBef>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flipV="1">
            <a:off x="342900" y="1268413"/>
            <a:ext cx="8455025"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50838" y="6453188"/>
            <a:ext cx="8455025"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srcRect/>
          <a:stretch>
            <a:fillRect/>
          </a:stretch>
        </p:blipFill>
        <p:spPr bwMode="auto">
          <a:xfrm>
            <a:off x="8101013" y="6524625"/>
            <a:ext cx="690562" cy="188913"/>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285720" y="1500174"/>
            <a:ext cx="4133814" cy="639762"/>
          </a:xfrm>
        </p:spPr>
        <p:txBody>
          <a:bodyPr anchor="b"/>
          <a:lstStyle>
            <a:lvl1pPr marL="0" indent="0">
              <a:buNone/>
              <a:defRPr sz="2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85720" y="2246312"/>
            <a:ext cx="4133814" cy="420687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00174"/>
            <a:ext cx="4135438" cy="639762"/>
          </a:xfrm>
        </p:spPr>
        <p:txBody>
          <a:bodyPr anchor="b"/>
          <a:lstStyle>
            <a:lvl1pPr marL="0" indent="0">
              <a:buNone/>
              <a:defRPr sz="2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46312"/>
            <a:ext cx="4135438" cy="420687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cxnSp>
        <p:nvCxnSpPr>
          <p:cNvPr id="7" name="Straight Connector 6"/>
          <p:cNvCxnSpPr/>
          <p:nvPr userDrawn="1"/>
        </p:nvCxnSpPr>
        <p:spPr>
          <a:xfrm flipV="1">
            <a:off x="342900" y="1268413"/>
            <a:ext cx="8455025"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50838" y="6453188"/>
            <a:ext cx="84550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srcRect/>
          <a:stretch>
            <a:fillRect/>
          </a:stretch>
        </p:blipFill>
        <p:spPr bwMode="auto">
          <a:xfrm>
            <a:off x="8101013" y="6524625"/>
            <a:ext cx="690562" cy="188913"/>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5"/>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285720" y="1500174"/>
            <a:ext cx="4133814" cy="639762"/>
          </a:xfrm>
        </p:spPr>
        <p:txBody>
          <a:bodyPr anchor="b"/>
          <a:lstStyle>
            <a:lvl1pPr marL="0" indent="0">
              <a:buNone/>
              <a:defRPr sz="2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85720" y="2246312"/>
            <a:ext cx="4133814" cy="420687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00174"/>
            <a:ext cx="4135438" cy="639762"/>
          </a:xfrm>
        </p:spPr>
        <p:txBody>
          <a:bodyPr anchor="b"/>
          <a:lstStyle>
            <a:lvl1pPr marL="0" indent="0">
              <a:buNone/>
              <a:defRPr sz="2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46312"/>
            <a:ext cx="4135438" cy="420687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cxnSp>
        <p:nvCxnSpPr>
          <p:cNvPr id="7" name="Straight Connector 6"/>
          <p:cNvCxnSpPr/>
          <p:nvPr userDrawn="1"/>
        </p:nvCxnSpPr>
        <p:spPr>
          <a:xfrm flipV="1">
            <a:off x="342900" y="1268413"/>
            <a:ext cx="845502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50838" y="6453188"/>
            <a:ext cx="8455025"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srcRect/>
          <a:stretch>
            <a:fillRect/>
          </a:stretch>
        </p:blipFill>
        <p:spPr bwMode="auto">
          <a:xfrm>
            <a:off x="8101013" y="6524625"/>
            <a:ext cx="690562" cy="188913"/>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285720" y="1500174"/>
            <a:ext cx="4133814" cy="639762"/>
          </a:xfrm>
        </p:spPr>
        <p:txBody>
          <a:bodyPr anchor="b"/>
          <a:lstStyle>
            <a:lvl1pPr marL="0" indent="0">
              <a:buNone/>
              <a:defRPr sz="2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85720" y="2246312"/>
            <a:ext cx="4133814" cy="420687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00174"/>
            <a:ext cx="4135438" cy="639762"/>
          </a:xfrm>
        </p:spPr>
        <p:txBody>
          <a:bodyPr anchor="b"/>
          <a:lstStyle>
            <a:lvl1pPr marL="0" indent="0">
              <a:buNone/>
              <a:defRPr sz="2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46312"/>
            <a:ext cx="4135438" cy="420687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6"/>
          <p:cNvCxnSpPr/>
          <p:nvPr userDrawn="1"/>
        </p:nvCxnSpPr>
        <p:spPr>
          <a:xfrm flipV="1">
            <a:off x="342900" y="1268413"/>
            <a:ext cx="8455025"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7"/>
          <p:cNvCxnSpPr/>
          <p:nvPr userDrawn="1"/>
        </p:nvCxnSpPr>
        <p:spPr>
          <a:xfrm flipV="1">
            <a:off x="350838" y="6453188"/>
            <a:ext cx="8455025"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cstate="print"/>
          <a:srcRect/>
          <a:stretch>
            <a:fillRect/>
          </a:stretch>
        </p:blipFill>
        <p:spPr bwMode="auto">
          <a:xfrm>
            <a:off x="8101013" y="6524625"/>
            <a:ext cx="690562" cy="1889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4"/>
          <p:cNvCxnSpPr/>
          <p:nvPr userDrawn="1"/>
        </p:nvCxnSpPr>
        <p:spPr>
          <a:xfrm flipV="1">
            <a:off x="342900" y="1268413"/>
            <a:ext cx="8455025"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 name="Straight Connector 5"/>
          <p:cNvCxnSpPr/>
          <p:nvPr userDrawn="1"/>
        </p:nvCxnSpPr>
        <p:spPr>
          <a:xfrm flipV="1">
            <a:off x="350838" y="6453188"/>
            <a:ext cx="8455025"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print"/>
          <a:srcRect/>
          <a:stretch>
            <a:fillRect/>
          </a:stretch>
        </p:blipFill>
        <p:spPr bwMode="auto">
          <a:xfrm>
            <a:off x="8101013" y="6524625"/>
            <a:ext cx="690562" cy="188913"/>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76224" y="1773238"/>
            <a:ext cx="8574477" cy="467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342900" y="1268413"/>
            <a:ext cx="8455025"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350838" y="6453188"/>
            <a:ext cx="84550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print"/>
          <a:srcRect/>
          <a:stretch>
            <a:fillRect/>
          </a:stretch>
        </p:blipFill>
        <p:spPr bwMode="auto">
          <a:xfrm>
            <a:off x="8101013" y="6524625"/>
            <a:ext cx="690562" cy="188913"/>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76224" y="1773238"/>
            <a:ext cx="8574477" cy="4679950"/>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4"/>
          <p:cNvCxnSpPr/>
          <p:nvPr userDrawn="1"/>
        </p:nvCxnSpPr>
        <p:spPr>
          <a:xfrm flipV="1">
            <a:off x="342900" y="1268413"/>
            <a:ext cx="845502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userDrawn="1"/>
        </p:nvCxnSpPr>
        <p:spPr>
          <a:xfrm flipV="1">
            <a:off x="350838" y="6453188"/>
            <a:ext cx="8455025"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print"/>
          <a:srcRect/>
          <a:stretch>
            <a:fillRect/>
          </a:stretch>
        </p:blipFill>
        <p:spPr bwMode="auto">
          <a:xfrm>
            <a:off x="8101013" y="6524625"/>
            <a:ext cx="690562" cy="188913"/>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76224" y="1773238"/>
            <a:ext cx="8574477" cy="467995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350838" y="350838"/>
            <a:ext cx="4221162" cy="4230687"/>
          </a:xfrm>
          <a:prstGeom prst="rect">
            <a:avLst/>
          </a:prstGeom>
          <a:noFill/>
          <a:ln w="9525">
            <a:noFill/>
            <a:miter lim="800000"/>
            <a:headEnd/>
            <a:tailEnd/>
          </a:ln>
        </p:spPr>
      </p:pic>
      <p:pic>
        <p:nvPicPr>
          <p:cNvPr id="6" name="Picture 3"/>
          <p:cNvPicPr>
            <a:picLocks noChangeAspect="1" noChangeArrowheads="1"/>
          </p:cNvPicPr>
          <p:nvPr userDrawn="1"/>
        </p:nvPicPr>
        <p:blipFill>
          <a:blip r:embed="rId3" cstate="print"/>
          <a:srcRect/>
          <a:stretch>
            <a:fillRect/>
          </a:stretch>
        </p:blipFill>
        <p:spPr bwMode="auto">
          <a:xfrm>
            <a:off x="350838" y="350838"/>
            <a:ext cx="4221162" cy="4221162"/>
          </a:xfrm>
          <a:prstGeom prst="rect">
            <a:avLst/>
          </a:prstGeom>
          <a:noFill/>
          <a:ln w="9525">
            <a:noFill/>
            <a:miter lim="800000"/>
            <a:headEnd/>
            <a:tailEnd/>
          </a:ln>
        </p:spPr>
      </p:pic>
      <p:pic>
        <p:nvPicPr>
          <p:cNvPr id="7" name="Picture 4"/>
          <p:cNvPicPr>
            <a:picLocks noChangeAspect="1" noChangeArrowheads="1"/>
          </p:cNvPicPr>
          <p:nvPr userDrawn="1"/>
        </p:nvPicPr>
        <p:blipFill>
          <a:blip r:embed="rId4" cstate="print"/>
          <a:srcRect/>
          <a:stretch>
            <a:fillRect/>
          </a:stretch>
        </p:blipFill>
        <p:spPr bwMode="auto">
          <a:xfrm>
            <a:off x="350838" y="350838"/>
            <a:ext cx="4221162" cy="4241800"/>
          </a:xfrm>
          <a:prstGeom prst="rect">
            <a:avLst/>
          </a:prstGeom>
          <a:noFill/>
          <a:ln w="9525">
            <a:noFill/>
            <a:miter lim="800000"/>
            <a:headEnd/>
            <a:tailEnd/>
          </a:ln>
        </p:spPr>
      </p:pic>
      <p:sp>
        <p:nvSpPr>
          <p:cNvPr id="9" name="Rounded Rectangle 8"/>
          <p:cNvSpPr/>
          <p:nvPr userDrawn="1"/>
        </p:nvSpPr>
        <p:spPr>
          <a:xfrm>
            <a:off x="77788" y="4419600"/>
            <a:ext cx="5208587" cy="2360613"/>
          </a:xfrm>
          <a:prstGeom prst="roundRect">
            <a:avLst>
              <a:gd name="adj" fmla="val 8484"/>
            </a:avLst>
          </a:prstGeom>
          <a:solidFill>
            <a:schemeClr val="bg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ts val="2400"/>
              </a:lnSpc>
              <a:spcBef>
                <a:spcPct val="0"/>
              </a:spcBef>
              <a:spcAft>
                <a:spcPct val="0"/>
              </a:spcAft>
              <a:defRPr/>
            </a:pPr>
            <a:endParaRPr lang="en-GB" sz="2400" dirty="0">
              <a:solidFill>
                <a:srgbClr val="FFFFFF"/>
              </a:solidFill>
            </a:endParaRPr>
          </a:p>
        </p:txBody>
      </p:sp>
      <p:pic>
        <p:nvPicPr>
          <p:cNvPr id="10" name="Picture 5"/>
          <p:cNvPicPr>
            <a:picLocks noChangeAspect="1" noChangeArrowheads="1"/>
          </p:cNvPicPr>
          <p:nvPr userDrawn="1"/>
        </p:nvPicPr>
        <p:blipFill>
          <a:blip r:embed="rId5" cstate="print"/>
          <a:srcRect/>
          <a:stretch>
            <a:fillRect/>
          </a:stretch>
        </p:blipFill>
        <p:spPr bwMode="auto">
          <a:xfrm>
            <a:off x="350838" y="350838"/>
            <a:ext cx="4221162" cy="4225925"/>
          </a:xfrm>
          <a:prstGeom prst="rect">
            <a:avLst/>
          </a:prstGeom>
          <a:noFill/>
          <a:ln w="9525">
            <a:noFill/>
            <a:miter lim="800000"/>
            <a:headEnd/>
            <a:tailEnd/>
          </a:ln>
        </p:spPr>
      </p:pic>
      <p:cxnSp>
        <p:nvCxnSpPr>
          <p:cNvPr id="11" name="Straight Connector 10"/>
          <p:cNvCxnSpPr/>
          <p:nvPr userDrawn="1"/>
        </p:nvCxnSpPr>
        <p:spPr>
          <a:xfrm>
            <a:off x="4832350" y="4570413"/>
            <a:ext cx="3959225"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832350" y="2551113"/>
            <a:ext cx="3959225"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userDrawn="1"/>
        </p:nvPicPr>
        <p:blipFill>
          <a:blip r:embed="rId6" cstate="print"/>
          <a:srcRect/>
          <a:stretch>
            <a:fillRect/>
          </a:stretch>
        </p:blipFill>
        <p:spPr bwMode="auto">
          <a:xfrm>
            <a:off x="352425" y="5803900"/>
            <a:ext cx="2132013" cy="577850"/>
          </a:xfrm>
          <a:prstGeom prst="rect">
            <a:avLst/>
          </a:prstGeom>
          <a:noFill/>
          <a:ln w="9525">
            <a:noFill/>
            <a:miter lim="800000"/>
            <a:headEnd/>
            <a:tailEnd/>
          </a:ln>
        </p:spPr>
      </p:pic>
      <p:sp>
        <p:nvSpPr>
          <p:cNvPr id="5" name="Title 1"/>
          <p:cNvSpPr>
            <a:spLocks noGrp="1"/>
          </p:cNvSpPr>
          <p:nvPr>
            <p:ph type="ctrTitle"/>
          </p:nvPr>
        </p:nvSpPr>
        <p:spPr>
          <a:xfrm>
            <a:off x="4707400" y="1493410"/>
            <a:ext cx="4225925" cy="2044700"/>
          </a:xfrm>
        </p:spPr>
        <p:txBody>
          <a:bodyPr/>
          <a:lstStyle>
            <a:lvl1pPr algn="l">
              <a:lnSpc>
                <a:spcPts val="3000"/>
              </a:lnSpc>
              <a:defRPr sz="3200">
                <a:solidFill>
                  <a:schemeClr val="bg2"/>
                </a:solidFill>
              </a:defRPr>
            </a:lvl1pPr>
          </a:lstStyle>
          <a:p>
            <a:r>
              <a:rPr lang="en-US" dirty="0"/>
              <a:t>Click to edit Master title style</a:t>
            </a:r>
            <a:endParaRPr lang="en-GB" dirty="0"/>
          </a:p>
        </p:txBody>
      </p:sp>
      <p:sp>
        <p:nvSpPr>
          <p:cNvPr id="8" name="Subtitle 2"/>
          <p:cNvSpPr>
            <a:spLocks noGrp="1"/>
          </p:cNvSpPr>
          <p:nvPr>
            <p:ph type="subTitle" idx="1"/>
          </p:nvPr>
        </p:nvSpPr>
        <p:spPr>
          <a:xfrm>
            <a:off x="4714657" y="3500642"/>
            <a:ext cx="4220953" cy="1214422"/>
          </a:xfrm>
        </p:spPr>
        <p:txBody>
          <a:bodyPr>
            <a:normAutofit/>
          </a:bodyPr>
          <a:lstStyle>
            <a:lvl1pPr marL="0" indent="0" algn="l">
              <a:lnSpc>
                <a:spcPts val="1600"/>
              </a:lnSpc>
              <a:spcBef>
                <a:spcPts val="0"/>
              </a:spcBef>
              <a:buNone/>
              <a:defRPr sz="16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350838" y="350838"/>
            <a:ext cx="4221162" cy="4230687"/>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a:stretch>
            <a:fillRect/>
          </a:stretch>
        </p:blipFill>
        <p:spPr bwMode="auto">
          <a:xfrm>
            <a:off x="350838" y="350838"/>
            <a:ext cx="4221162" cy="4221162"/>
          </a:xfrm>
          <a:prstGeom prst="rect">
            <a:avLst/>
          </a:prstGeom>
          <a:noFill/>
          <a:ln w="9525">
            <a:noFill/>
            <a:miter lim="800000"/>
            <a:headEnd/>
            <a:tailEnd/>
          </a:ln>
        </p:spPr>
      </p:pic>
      <p:pic>
        <p:nvPicPr>
          <p:cNvPr id="6" name="Picture 4"/>
          <p:cNvPicPr>
            <a:picLocks noChangeAspect="1" noChangeArrowheads="1"/>
          </p:cNvPicPr>
          <p:nvPr userDrawn="1"/>
        </p:nvPicPr>
        <p:blipFill>
          <a:blip r:embed="rId4" cstate="print"/>
          <a:srcRect/>
          <a:stretch>
            <a:fillRect/>
          </a:stretch>
        </p:blipFill>
        <p:spPr bwMode="auto">
          <a:xfrm>
            <a:off x="350838" y="350838"/>
            <a:ext cx="4221162" cy="4241800"/>
          </a:xfrm>
          <a:prstGeom prst="rect">
            <a:avLst/>
          </a:prstGeom>
          <a:noFill/>
          <a:ln w="9525">
            <a:noFill/>
            <a:miter lim="800000"/>
            <a:headEnd/>
            <a:tailEnd/>
          </a:ln>
        </p:spPr>
      </p:pic>
      <p:cxnSp>
        <p:nvCxnSpPr>
          <p:cNvPr id="7" name="Straight Connector 12"/>
          <p:cNvCxnSpPr/>
          <p:nvPr userDrawn="1"/>
        </p:nvCxnSpPr>
        <p:spPr>
          <a:xfrm>
            <a:off x="4832350" y="4570413"/>
            <a:ext cx="3959225"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13"/>
          <p:cNvCxnSpPr/>
          <p:nvPr userDrawn="1"/>
        </p:nvCxnSpPr>
        <p:spPr>
          <a:xfrm>
            <a:off x="4832350" y="2551113"/>
            <a:ext cx="3959225"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5" cstate="print"/>
          <a:srcRect/>
          <a:stretch>
            <a:fillRect/>
          </a:stretch>
        </p:blipFill>
        <p:spPr bwMode="auto">
          <a:xfrm>
            <a:off x="352425" y="5803900"/>
            <a:ext cx="2132013" cy="577850"/>
          </a:xfrm>
          <a:prstGeom prst="rect">
            <a:avLst/>
          </a:prstGeom>
          <a:noFill/>
          <a:ln w="9525">
            <a:noFill/>
            <a:miter lim="800000"/>
            <a:headEnd/>
            <a:tailEnd/>
          </a:ln>
        </p:spPr>
      </p:pic>
      <p:sp>
        <p:nvSpPr>
          <p:cNvPr id="11" name="Title 1"/>
          <p:cNvSpPr>
            <a:spLocks noGrp="1"/>
          </p:cNvSpPr>
          <p:nvPr>
            <p:ph type="ctrTitle"/>
          </p:nvPr>
        </p:nvSpPr>
        <p:spPr>
          <a:xfrm>
            <a:off x="4707400" y="1493410"/>
            <a:ext cx="4225925" cy="2044700"/>
          </a:xfrm>
        </p:spPr>
        <p:txBody>
          <a:bodyPr/>
          <a:lstStyle>
            <a:lvl1pPr algn="l">
              <a:lnSpc>
                <a:spcPts val="3000"/>
              </a:lnSpc>
              <a:defRPr sz="3200">
                <a:solidFill>
                  <a:schemeClr val="bg2"/>
                </a:solidFill>
              </a:defRPr>
            </a:lvl1pPr>
          </a:lstStyle>
          <a:p>
            <a:r>
              <a:rPr lang="en-US" dirty="0"/>
              <a:t>Click to edit Master title style</a:t>
            </a:r>
            <a:endParaRPr lang="en-GB" dirty="0"/>
          </a:p>
        </p:txBody>
      </p:sp>
      <p:sp>
        <p:nvSpPr>
          <p:cNvPr id="12" name="Subtitle 2"/>
          <p:cNvSpPr>
            <a:spLocks noGrp="1"/>
          </p:cNvSpPr>
          <p:nvPr>
            <p:ph type="subTitle" idx="1"/>
          </p:nvPr>
        </p:nvSpPr>
        <p:spPr>
          <a:xfrm>
            <a:off x="4714657" y="3500642"/>
            <a:ext cx="4220953" cy="1214422"/>
          </a:xfrm>
        </p:spPr>
        <p:txBody>
          <a:bodyPr>
            <a:normAutofit/>
          </a:bodyPr>
          <a:lstStyle>
            <a:lvl1pPr marL="0" indent="0" algn="l">
              <a:lnSpc>
                <a:spcPts val="1600"/>
              </a:lnSpc>
              <a:spcBef>
                <a:spcPts val="0"/>
              </a:spcBef>
              <a:buNone/>
              <a:defRPr sz="16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350838" y="350838"/>
            <a:ext cx="4221162" cy="4230687"/>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b="699"/>
          <a:stretch>
            <a:fillRect/>
          </a:stretch>
        </p:blipFill>
        <p:spPr bwMode="auto">
          <a:xfrm>
            <a:off x="350838" y="350838"/>
            <a:ext cx="4221162" cy="4225925"/>
          </a:xfrm>
          <a:prstGeom prst="rect">
            <a:avLst/>
          </a:prstGeom>
          <a:noFill/>
          <a:ln w="9525">
            <a:noFill/>
            <a:miter lim="800000"/>
            <a:headEnd/>
            <a:tailEnd/>
          </a:ln>
        </p:spPr>
      </p:pic>
      <p:cxnSp>
        <p:nvCxnSpPr>
          <p:cNvPr id="6" name="Straight Connector 11"/>
          <p:cNvCxnSpPr/>
          <p:nvPr userDrawn="1"/>
        </p:nvCxnSpPr>
        <p:spPr>
          <a:xfrm>
            <a:off x="4832350" y="4570413"/>
            <a:ext cx="3959225"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12"/>
          <p:cNvCxnSpPr/>
          <p:nvPr userDrawn="1"/>
        </p:nvCxnSpPr>
        <p:spPr>
          <a:xfrm>
            <a:off x="4832350" y="2551113"/>
            <a:ext cx="3959225"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4" cstate="print"/>
          <a:srcRect/>
          <a:stretch>
            <a:fillRect/>
          </a:stretch>
        </p:blipFill>
        <p:spPr bwMode="auto">
          <a:xfrm>
            <a:off x="352425" y="5803900"/>
            <a:ext cx="2132013" cy="577850"/>
          </a:xfrm>
          <a:prstGeom prst="rect">
            <a:avLst/>
          </a:prstGeom>
          <a:noFill/>
          <a:ln w="9525">
            <a:noFill/>
            <a:miter lim="800000"/>
            <a:headEnd/>
            <a:tailEnd/>
          </a:ln>
        </p:spPr>
      </p:pic>
      <p:sp>
        <p:nvSpPr>
          <p:cNvPr id="9" name="Title 1"/>
          <p:cNvSpPr>
            <a:spLocks noGrp="1"/>
          </p:cNvSpPr>
          <p:nvPr>
            <p:ph type="ctrTitle"/>
          </p:nvPr>
        </p:nvSpPr>
        <p:spPr>
          <a:xfrm>
            <a:off x="4707400" y="1493410"/>
            <a:ext cx="4225925" cy="2044700"/>
          </a:xfrm>
        </p:spPr>
        <p:txBody>
          <a:bodyPr/>
          <a:lstStyle>
            <a:lvl1pPr algn="l">
              <a:lnSpc>
                <a:spcPts val="3000"/>
              </a:lnSpc>
              <a:defRPr sz="3200">
                <a:solidFill>
                  <a:schemeClr val="bg2"/>
                </a:solidFill>
              </a:defRPr>
            </a:lvl1pPr>
          </a:lstStyle>
          <a:p>
            <a:r>
              <a:rPr lang="en-US" dirty="0"/>
              <a:t>Click to edit Master title style</a:t>
            </a:r>
            <a:endParaRPr lang="en-GB" dirty="0"/>
          </a:p>
        </p:txBody>
      </p:sp>
      <p:sp>
        <p:nvSpPr>
          <p:cNvPr id="11" name="Subtitle 2"/>
          <p:cNvSpPr>
            <a:spLocks noGrp="1"/>
          </p:cNvSpPr>
          <p:nvPr>
            <p:ph type="subTitle" idx="1"/>
          </p:nvPr>
        </p:nvSpPr>
        <p:spPr>
          <a:xfrm>
            <a:off x="4714657" y="3500642"/>
            <a:ext cx="4220953" cy="1214422"/>
          </a:xfrm>
        </p:spPr>
        <p:txBody>
          <a:bodyPr>
            <a:normAutofit/>
          </a:bodyPr>
          <a:lstStyle>
            <a:lvl1pPr marL="0" indent="0" algn="l">
              <a:lnSpc>
                <a:spcPts val="1600"/>
              </a:lnSpc>
              <a:spcBef>
                <a:spcPts val="0"/>
              </a:spcBef>
              <a:buNone/>
              <a:defRPr sz="16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350838" y="350838"/>
            <a:ext cx="4221162" cy="4230687"/>
          </a:xfrm>
          <a:prstGeom prst="rect">
            <a:avLst/>
          </a:prstGeom>
          <a:noFill/>
          <a:ln w="9525">
            <a:noFill/>
            <a:miter lim="800000"/>
            <a:headEnd/>
            <a:tailEnd/>
          </a:ln>
        </p:spPr>
      </p:pic>
      <p:cxnSp>
        <p:nvCxnSpPr>
          <p:cNvPr id="5" name="Straight Connector 11"/>
          <p:cNvCxnSpPr/>
          <p:nvPr userDrawn="1"/>
        </p:nvCxnSpPr>
        <p:spPr>
          <a:xfrm>
            <a:off x="4832350" y="4570413"/>
            <a:ext cx="3959225"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12"/>
          <p:cNvCxnSpPr/>
          <p:nvPr userDrawn="1"/>
        </p:nvCxnSpPr>
        <p:spPr>
          <a:xfrm>
            <a:off x="4832350" y="2551113"/>
            <a:ext cx="3959225"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3" cstate="print"/>
          <a:srcRect/>
          <a:stretch>
            <a:fillRect/>
          </a:stretch>
        </p:blipFill>
        <p:spPr bwMode="auto">
          <a:xfrm>
            <a:off x="352425" y="5803900"/>
            <a:ext cx="2132013" cy="577850"/>
          </a:xfrm>
          <a:prstGeom prst="rect">
            <a:avLst/>
          </a:prstGeom>
          <a:noFill/>
          <a:ln w="9525">
            <a:noFill/>
            <a:miter lim="800000"/>
            <a:headEnd/>
            <a:tailEnd/>
          </a:ln>
        </p:spPr>
      </p:pic>
      <p:sp>
        <p:nvSpPr>
          <p:cNvPr id="9" name="Title 1"/>
          <p:cNvSpPr>
            <a:spLocks noGrp="1"/>
          </p:cNvSpPr>
          <p:nvPr>
            <p:ph type="ctrTitle"/>
          </p:nvPr>
        </p:nvSpPr>
        <p:spPr>
          <a:xfrm>
            <a:off x="4707400" y="1493410"/>
            <a:ext cx="4225925" cy="2044700"/>
          </a:xfrm>
        </p:spPr>
        <p:txBody>
          <a:bodyPr/>
          <a:lstStyle>
            <a:lvl1pPr algn="l">
              <a:lnSpc>
                <a:spcPts val="3000"/>
              </a:lnSpc>
              <a:defRPr sz="3200">
                <a:solidFill>
                  <a:schemeClr val="bg2"/>
                </a:solidFill>
              </a:defRPr>
            </a:lvl1pPr>
          </a:lstStyle>
          <a:p>
            <a:r>
              <a:rPr lang="en-US" dirty="0"/>
              <a:t>Click to edit Master title style</a:t>
            </a:r>
            <a:endParaRPr lang="en-GB" dirty="0"/>
          </a:p>
        </p:txBody>
      </p:sp>
      <p:sp>
        <p:nvSpPr>
          <p:cNvPr id="11" name="Subtitle 2"/>
          <p:cNvSpPr>
            <a:spLocks noGrp="1"/>
          </p:cNvSpPr>
          <p:nvPr>
            <p:ph type="subTitle" idx="1"/>
          </p:nvPr>
        </p:nvSpPr>
        <p:spPr>
          <a:xfrm>
            <a:off x="4714657" y="3500642"/>
            <a:ext cx="4220953" cy="1214422"/>
          </a:xfrm>
        </p:spPr>
        <p:txBody>
          <a:bodyPr>
            <a:normAutofit/>
          </a:bodyPr>
          <a:lstStyle>
            <a:lvl1pPr marL="0" indent="0" algn="l">
              <a:lnSpc>
                <a:spcPts val="1600"/>
              </a:lnSpc>
              <a:spcBef>
                <a:spcPts val="0"/>
              </a:spcBef>
              <a:buNone/>
              <a:defRPr sz="16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cxnSp>
        <p:nvCxnSpPr>
          <p:cNvPr id="4" name="Straight Connector 11"/>
          <p:cNvCxnSpPr/>
          <p:nvPr userDrawn="1"/>
        </p:nvCxnSpPr>
        <p:spPr>
          <a:xfrm>
            <a:off x="4832350" y="4570413"/>
            <a:ext cx="3959225"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userDrawn="1"/>
        </p:nvCxnSpPr>
        <p:spPr>
          <a:xfrm>
            <a:off x="4832350" y="2551113"/>
            <a:ext cx="3959225"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print"/>
          <a:srcRect/>
          <a:stretch>
            <a:fillRect/>
          </a:stretch>
        </p:blipFill>
        <p:spPr bwMode="auto">
          <a:xfrm>
            <a:off x="350838" y="350838"/>
            <a:ext cx="4221162" cy="4225925"/>
          </a:xfrm>
          <a:prstGeom prst="rect">
            <a:avLst/>
          </a:prstGeom>
          <a:noFill/>
          <a:ln w="9525">
            <a:noFill/>
            <a:miter lim="800000"/>
            <a:headEnd/>
            <a:tailEnd/>
          </a:ln>
        </p:spPr>
      </p:pic>
      <p:pic>
        <p:nvPicPr>
          <p:cNvPr id="7" name="Picture 2"/>
          <p:cNvPicPr>
            <a:picLocks noChangeAspect="1" noChangeArrowheads="1"/>
          </p:cNvPicPr>
          <p:nvPr userDrawn="1"/>
        </p:nvPicPr>
        <p:blipFill>
          <a:blip r:embed="rId3" cstate="print"/>
          <a:srcRect/>
          <a:stretch>
            <a:fillRect/>
          </a:stretch>
        </p:blipFill>
        <p:spPr bwMode="auto">
          <a:xfrm>
            <a:off x="352425" y="5803900"/>
            <a:ext cx="2132013" cy="577850"/>
          </a:xfrm>
          <a:prstGeom prst="rect">
            <a:avLst/>
          </a:prstGeom>
          <a:noFill/>
          <a:ln w="9525">
            <a:noFill/>
            <a:miter lim="800000"/>
            <a:headEnd/>
            <a:tailEnd/>
          </a:ln>
        </p:spPr>
      </p:pic>
      <p:sp>
        <p:nvSpPr>
          <p:cNvPr id="9" name="Title 1"/>
          <p:cNvSpPr>
            <a:spLocks noGrp="1"/>
          </p:cNvSpPr>
          <p:nvPr>
            <p:ph type="ctrTitle"/>
          </p:nvPr>
        </p:nvSpPr>
        <p:spPr>
          <a:xfrm>
            <a:off x="4707400" y="1493410"/>
            <a:ext cx="4225925" cy="2044700"/>
          </a:xfrm>
        </p:spPr>
        <p:txBody>
          <a:bodyPr/>
          <a:lstStyle>
            <a:lvl1pPr algn="l">
              <a:lnSpc>
                <a:spcPts val="3000"/>
              </a:lnSpc>
              <a:defRPr sz="3200">
                <a:solidFill>
                  <a:schemeClr val="bg2"/>
                </a:solidFill>
              </a:defRPr>
            </a:lvl1pPr>
          </a:lstStyle>
          <a:p>
            <a:r>
              <a:rPr lang="en-US" dirty="0"/>
              <a:t>Click to edit Master title style</a:t>
            </a:r>
            <a:endParaRPr lang="en-GB" dirty="0"/>
          </a:p>
        </p:txBody>
      </p:sp>
      <p:sp>
        <p:nvSpPr>
          <p:cNvPr id="11" name="Subtitle 2"/>
          <p:cNvSpPr>
            <a:spLocks noGrp="1"/>
          </p:cNvSpPr>
          <p:nvPr>
            <p:ph type="subTitle" idx="1"/>
          </p:nvPr>
        </p:nvSpPr>
        <p:spPr>
          <a:xfrm>
            <a:off x="4714657" y="3500642"/>
            <a:ext cx="4220953" cy="1214422"/>
          </a:xfrm>
        </p:spPr>
        <p:txBody>
          <a:bodyPr>
            <a:normAutofit/>
          </a:bodyPr>
          <a:lstStyle>
            <a:lvl1pPr marL="0" indent="0" algn="l">
              <a:lnSpc>
                <a:spcPts val="1600"/>
              </a:lnSpc>
              <a:spcBef>
                <a:spcPts val="0"/>
              </a:spcBef>
              <a:buNone/>
              <a:defRPr sz="16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76225" y="0"/>
            <a:ext cx="857408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GB"/>
          </a:p>
        </p:txBody>
      </p:sp>
      <p:sp>
        <p:nvSpPr>
          <p:cNvPr id="4099" name="Text Placeholder 2"/>
          <p:cNvSpPr>
            <a:spLocks noGrp="1"/>
          </p:cNvSpPr>
          <p:nvPr>
            <p:ph type="body" idx="1"/>
          </p:nvPr>
        </p:nvSpPr>
        <p:spPr bwMode="auto">
          <a:xfrm>
            <a:off x="276225" y="1773238"/>
            <a:ext cx="8574088"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0" fontAlgn="base" hangingPunct="0">
        <a:lnSpc>
          <a:spcPts val="3400"/>
        </a:lnSpc>
        <a:spcBef>
          <a:spcPct val="0"/>
        </a:spcBef>
        <a:spcAft>
          <a:spcPct val="0"/>
        </a:spcAft>
        <a:defRPr sz="3600" kern="1200">
          <a:solidFill>
            <a:schemeClr val="bg2"/>
          </a:solidFill>
          <a:latin typeface="+mj-lt"/>
          <a:ea typeface="+mj-ea"/>
          <a:cs typeface="+mj-cs"/>
        </a:defRPr>
      </a:lvl1pPr>
      <a:lvl2pPr algn="l" rtl="0" eaLnBrk="0" fontAlgn="base" hangingPunct="0">
        <a:lnSpc>
          <a:spcPts val="3400"/>
        </a:lnSpc>
        <a:spcBef>
          <a:spcPct val="0"/>
        </a:spcBef>
        <a:spcAft>
          <a:spcPct val="0"/>
        </a:spcAft>
        <a:defRPr sz="3600">
          <a:solidFill>
            <a:schemeClr val="bg2"/>
          </a:solidFill>
          <a:latin typeface="Calibri" pitchFamily="34" charset="0"/>
        </a:defRPr>
      </a:lvl2pPr>
      <a:lvl3pPr algn="l" rtl="0" eaLnBrk="0" fontAlgn="base" hangingPunct="0">
        <a:lnSpc>
          <a:spcPts val="3400"/>
        </a:lnSpc>
        <a:spcBef>
          <a:spcPct val="0"/>
        </a:spcBef>
        <a:spcAft>
          <a:spcPct val="0"/>
        </a:spcAft>
        <a:defRPr sz="3600">
          <a:solidFill>
            <a:schemeClr val="bg2"/>
          </a:solidFill>
          <a:latin typeface="Calibri" pitchFamily="34" charset="0"/>
        </a:defRPr>
      </a:lvl3pPr>
      <a:lvl4pPr algn="l" rtl="0" eaLnBrk="0" fontAlgn="base" hangingPunct="0">
        <a:lnSpc>
          <a:spcPts val="3400"/>
        </a:lnSpc>
        <a:spcBef>
          <a:spcPct val="0"/>
        </a:spcBef>
        <a:spcAft>
          <a:spcPct val="0"/>
        </a:spcAft>
        <a:defRPr sz="3600">
          <a:solidFill>
            <a:schemeClr val="bg2"/>
          </a:solidFill>
          <a:latin typeface="Calibri" pitchFamily="34" charset="0"/>
        </a:defRPr>
      </a:lvl4pPr>
      <a:lvl5pPr algn="l" rtl="0" eaLnBrk="0" fontAlgn="base" hangingPunct="0">
        <a:lnSpc>
          <a:spcPts val="3400"/>
        </a:lnSpc>
        <a:spcBef>
          <a:spcPct val="0"/>
        </a:spcBef>
        <a:spcAft>
          <a:spcPct val="0"/>
        </a:spcAft>
        <a:defRPr sz="3600">
          <a:solidFill>
            <a:schemeClr val="bg2"/>
          </a:solidFill>
          <a:latin typeface="Calibri" pitchFamily="34" charset="0"/>
        </a:defRPr>
      </a:lvl5pPr>
      <a:lvl6pPr marL="457200" algn="l" rtl="0" fontAlgn="base">
        <a:lnSpc>
          <a:spcPts val="3400"/>
        </a:lnSpc>
        <a:spcBef>
          <a:spcPct val="0"/>
        </a:spcBef>
        <a:spcAft>
          <a:spcPct val="0"/>
        </a:spcAft>
        <a:defRPr sz="3600" b="1">
          <a:solidFill>
            <a:schemeClr val="accent1"/>
          </a:solidFill>
          <a:latin typeface="Calibri" pitchFamily="34" charset="0"/>
        </a:defRPr>
      </a:lvl6pPr>
      <a:lvl7pPr marL="914400" algn="l" rtl="0" fontAlgn="base">
        <a:lnSpc>
          <a:spcPts val="3400"/>
        </a:lnSpc>
        <a:spcBef>
          <a:spcPct val="0"/>
        </a:spcBef>
        <a:spcAft>
          <a:spcPct val="0"/>
        </a:spcAft>
        <a:defRPr sz="3600" b="1">
          <a:solidFill>
            <a:schemeClr val="accent1"/>
          </a:solidFill>
          <a:latin typeface="Calibri" pitchFamily="34" charset="0"/>
        </a:defRPr>
      </a:lvl7pPr>
      <a:lvl8pPr marL="1371600" algn="l" rtl="0" fontAlgn="base">
        <a:lnSpc>
          <a:spcPts val="3400"/>
        </a:lnSpc>
        <a:spcBef>
          <a:spcPct val="0"/>
        </a:spcBef>
        <a:spcAft>
          <a:spcPct val="0"/>
        </a:spcAft>
        <a:defRPr sz="3600" b="1">
          <a:solidFill>
            <a:schemeClr val="accent1"/>
          </a:solidFill>
          <a:latin typeface="Calibri" pitchFamily="34" charset="0"/>
        </a:defRPr>
      </a:lvl8pPr>
      <a:lvl9pPr marL="1828800" algn="l" rtl="0" fontAlgn="base">
        <a:lnSpc>
          <a:spcPts val="3400"/>
        </a:lnSpc>
        <a:spcBef>
          <a:spcPct val="0"/>
        </a:spcBef>
        <a:spcAft>
          <a:spcPct val="0"/>
        </a:spcAft>
        <a:defRPr sz="3600" b="1">
          <a:solidFill>
            <a:schemeClr val="accent1"/>
          </a:solidFill>
          <a:latin typeface="Calibri" pitchFamily="34" charset="0"/>
        </a:defRPr>
      </a:lvl9pPr>
    </p:titleStyle>
    <p:bodyStyle>
      <a:lvl1pPr marL="265113" indent="-265113" algn="l" rtl="0" eaLnBrk="0" fontAlgn="base" hangingPunct="0">
        <a:lnSpc>
          <a:spcPts val="2000"/>
        </a:lnSpc>
        <a:spcBef>
          <a:spcPct val="20000"/>
        </a:spcBef>
        <a:spcAft>
          <a:spcPts val="600"/>
        </a:spcAft>
        <a:buClr>
          <a:schemeClr val="bg2"/>
        </a:buClr>
        <a:buFont typeface="Arial" pitchFamily="34" charset="0"/>
        <a:buChar char="•"/>
        <a:defRPr sz="2000" kern="1200">
          <a:solidFill>
            <a:schemeClr val="bg2"/>
          </a:solidFill>
          <a:latin typeface="+mn-lt"/>
          <a:ea typeface="+mn-ea"/>
          <a:cs typeface="+mn-cs"/>
        </a:defRPr>
      </a:lvl1pPr>
      <a:lvl2pPr marL="630238" indent="-273050" algn="l" rtl="0" eaLnBrk="0" fontAlgn="base" hangingPunct="0">
        <a:lnSpc>
          <a:spcPts val="2000"/>
        </a:lnSpc>
        <a:spcBef>
          <a:spcPct val="20000"/>
        </a:spcBef>
        <a:spcAft>
          <a:spcPts val="600"/>
        </a:spcAft>
        <a:buClr>
          <a:schemeClr val="bg2"/>
        </a:buClr>
        <a:buFont typeface="Arial" pitchFamily="34" charset="0"/>
        <a:buChar char="–"/>
        <a:defRPr sz="2800" kern="1200">
          <a:solidFill>
            <a:schemeClr val="bg2"/>
          </a:solidFill>
          <a:latin typeface="+mn-lt"/>
          <a:ea typeface="+mn-ea"/>
          <a:cs typeface="+mn-cs"/>
        </a:defRPr>
      </a:lvl2pPr>
      <a:lvl3pPr marL="895350" indent="-182563" algn="l" rtl="0" eaLnBrk="0" fontAlgn="base" hangingPunct="0">
        <a:lnSpc>
          <a:spcPts val="2000"/>
        </a:lnSpc>
        <a:spcBef>
          <a:spcPct val="20000"/>
        </a:spcBef>
        <a:spcAft>
          <a:spcPts val="600"/>
        </a:spcAft>
        <a:buClr>
          <a:schemeClr val="bg2"/>
        </a:buClr>
        <a:buFont typeface="Arial" pitchFamily="34" charset="0"/>
        <a:buChar char="•"/>
        <a:defRPr sz="1600" kern="1200">
          <a:solidFill>
            <a:schemeClr val="bg2"/>
          </a:solidFill>
          <a:latin typeface="+mn-lt"/>
          <a:ea typeface="+mn-ea"/>
          <a:cs typeface="+mn-cs"/>
        </a:defRPr>
      </a:lvl3pPr>
      <a:lvl4pPr marL="1079500" indent="-184150" algn="l" rtl="0" eaLnBrk="0" fontAlgn="base" hangingPunct="0">
        <a:lnSpc>
          <a:spcPts val="2000"/>
        </a:lnSpc>
        <a:spcBef>
          <a:spcPct val="20000"/>
        </a:spcBef>
        <a:spcAft>
          <a:spcPts val="600"/>
        </a:spcAft>
        <a:buClr>
          <a:schemeClr val="bg2"/>
        </a:buClr>
        <a:buFont typeface="Arial" pitchFamily="34" charset="0"/>
        <a:buChar char="–"/>
        <a:defRPr sz="1400" kern="1200">
          <a:solidFill>
            <a:schemeClr val="bg2"/>
          </a:solidFill>
          <a:latin typeface="+mn-lt"/>
          <a:ea typeface="+mn-ea"/>
          <a:cs typeface="+mn-cs"/>
        </a:defRPr>
      </a:lvl4pPr>
      <a:lvl5pPr marL="1344613" indent="-182563" algn="l" rtl="0" eaLnBrk="0" fontAlgn="base" hangingPunct="0">
        <a:lnSpc>
          <a:spcPts val="2000"/>
        </a:lnSpc>
        <a:spcBef>
          <a:spcPct val="20000"/>
        </a:spcBef>
        <a:spcAft>
          <a:spcPts val="600"/>
        </a:spcAft>
        <a:buClr>
          <a:schemeClr val="bg2"/>
        </a:buClr>
        <a:buFont typeface="Arial"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br>
              <a:rPr lang="en-GB" b="1"/>
            </a:br>
            <a:r>
              <a:rPr lang="en-GB" b="1"/>
              <a:t>State of the Nation: </a:t>
            </a:r>
            <a:endParaRPr lang="en-GB"/>
          </a:p>
        </p:txBody>
      </p:sp>
      <p:sp>
        <p:nvSpPr>
          <p:cNvPr id="200707" name="Content Placeholder 2"/>
          <p:cNvSpPr>
            <a:spLocks noGrp="1"/>
          </p:cNvSpPr>
          <p:nvPr>
            <p:ph idx="1"/>
          </p:nvPr>
        </p:nvSpPr>
        <p:spPr>
          <a:xfrm>
            <a:off x="276225" y="1412875"/>
            <a:ext cx="8688388" cy="5329238"/>
          </a:xfrm>
        </p:spPr>
        <p:txBody>
          <a:bodyPr/>
          <a:lstStyle/>
          <a:p>
            <a:pPr marL="0" indent="0">
              <a:buFont typeface="Arial" pitchFamily="34" charset="0"/>
              <a:buNone/>
            </a:pPr>
            <a:endParaRPr lang="en-GB" sz="1800" b="1"/>
          </a:p>
          <a:p>
            <a:pPr marL="0" indent="0">
              <a:lnSpc>
                <a:spcPct val="100000"/>
              </a:lnSpc>
              <a:spcBef>
                <a:spcPct val="0"/>
              </a:spcBef>
              <a:spcAft>
                <a:spcPct val="0"/>
              </a:spcAft>
              <a:buFont typeface="Arial" pitchFamily="34" charset="0"/>
              <a:buNone/>
            </a:pPr>
            <a:r>
              <a:rPr lang="en-GB" sz="5400">
                <a:solidFill>
                  <a:srgbClr val="33CCFF"/>
                </a:solidFill>
              </a:rPr>
              <a:t>Europe and smoking </a:t>
            </a:r>
          </a:p>
          <a:p>
            <a:pPr marL="0" indent="0">
              <a:lnSpc>
                <a:spcPct val="100000"/>
              </a:lnSpc>
              <a:spcBef>
                <a:spcPct val="0"/>
              </a:spcBef>
              <a:spcAft>
                <a:spcPct val="0"/>
              </a:spcAft>
              <a:buFont typeface="Arial" pitchFamily="34" charset="0"/>
              <a:buNone/>
            </a:pPr>
            <a:r>
              <a:rPr lang="en-GB" sz="5400">
                <a:solidFill>
                  <a:srgbClr val="33CCFF"/>
                </a:solidFill>
              </a:rPr>
              <a:t>cessation provision-</a:t>
            </a:r>
          </a:p>
          <a:p>
            <a:pPr marL="0" indent="0">
              <a:lnSpc>
                <a:spcPct val="100000"/>
              </a:lnSpc>
              <a:spcBef>
                <a:spcPct val="0"/>
              </a:spcBef>
              <a:spcAft>
                <a:spcPct val="0"/>
              </a:spcAft>
              <a:buFont typeface="Arial" pitchFamily="34" charset="0"/>
              <a:buNone/>
            </a:pPr>
            <a:r>
              <a:rPr lang="en-GB" sz="4000">
                <a:solidFill>
                  <a:srgbClr val="33CCFF"/>
                </a:solidFill>
              </a:rPr>
              <a:t>results from EQUIPP</a:t>
            </a:r>
          </a:p>
          <a:p>
            <a:pPr marL="0" indent="0">
              <a:buFont typeface="Arial" pitchFamily="34" charset="0"/>
              <a:buNone/>
            </a:pPr>
            <a:endParaRPr lang="en-GB" sz="4000"/>
          </a:p>
          <a:p>
            <a:pPr marL="0" indent="0">
              <a:buFont typeface="Arial" pitchFamily="34" charset="0"/>
              <a:buNone/>
            </a:pPr>
            <a:r>
              <a:rPr lang="en-GB" sz="3200">
                <a:solidFill>
                  <a:srgbClr val="0070C0"/>
                </a:solidFill>
              </a:rPr>
              <a:t>Prof Luke Clancy</a:t>
            </a:r>
          </a:p>
          <a:p>
            <a:pPr marL="0" indent="0">
              <a:buFont typeface="Arial" pitchFamily="34" charset="0"/>
              <a:buNone/>
            </a:pPr>
            <a:r>
              <a:rPr lang="en-GB" sz="2400">
                <a:solidFill>
                  <a:srgbClr val="0070C0"/>
                </a:solidFill>
              </a:rPr>
              <a:t>Director General</a:t>
            </a:r>
          </a:p>
          <a:p>
            <a:pPr marL="0" indent="0">
              <a:buFont typeface="Arial" pitchFamily="34" charset="0"/>
              <a:buNone/>
            </a:pPr>
            <a:r>
              <a:rPr lang="en-GB" sz="2400">
                <a:solidFill>
                  <a:srgbClr val="0070C0"/>
                </a:solidFill>
              </a:rPr>
              <a:t>TobaccoFree Research Institute Ireland,</a:t>
            </a:r>
          </a:p>
          <a:p>
            <a:pPr marL="0" indent="0">
              <a:buFont typeface="Arial" pitchFamily="34" charset="0"/>
              <a:buNone/>
            </a:pPr>
            <a:r>
              <a:rPr lang="en-GB" sz="2400">
                <a:solidFill>
                  <a:srgbClr val="0070C0"/>
                </a:solidFill>
              </a:rPr>
              <a:t>Dublin</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GB" b="1"/>
              <a:t>Supporting countries across Europe</a:t>
            </a:r>
          </a:p>
        </p:txBody>
      </p:sp>
      <p:sp>
        <p:nvSpPr>
          <p:cNvPr id="209923" name="Content Placeholder 7"/>
          <p:cNvSpPr>
            <a:spLocks noGrp="1"/>
          </p:cNvSpPr>
          <p:nvPr>
            <p:ph idx="1"/>
          </p:nvPr>
        </p:nvSpPr>
        <p:spPr>
          <a:xfrm>
            <a:off x="276225" y="1773238"/>
            <a:ext cx="5519738" cy="4679950"/>
          </a:xfrm>
        </p:spPr>
        <p:txBody>
          <a:bodyPr/>
          <a:lstStyle/>
          <a:p>
            <a:pPr marL="0" indent="0">
              <a:lnSpc>
                <a:spcPct val="100000"/>
              </a:lnSpc>
              <a:buClr>
                <a:srgbClr val="3FC8F4"/>
              </a:buClr>
              <a:buFont typeface="Arial" pitchFamily="34" charset="0"/>
              <a:buNone/>
            </a:pPr>
            <a:r>
              <a:rPr lang="en-GB" sz="2400" b="1">
                <a:solidFill>
                  <a:srgbClr val="F25821"/>
                </a:solidFill>
              </a:rPr>
              <a:t>EQUIPP: </a:t>
            </a:r>
            <a:br>
              <a:rPr lang="en-GB" sz="2400">
                <a:solidFill>
                  <a:srgbClr val="F25821"/>
                </a:solidFill>
              </a:rPr>
            </a:br>
            <a:r>
              <a:rPr lang="en-GB" sz="2400"/>
              <a:t>Providing policy makers and healthcare professionals with pathways to enhance smoking cessation infrastructure and effectively treat tobacco dependence.</a:t>
            </a:r>
          </a:p>
        </p:txBody>
      </p:sp>
      <p:sp>
        <p:nvSpPr>
          <p:cNvPr id="7" name="Rectangle 6"/>
          <p:cNvSpPr/>
          <p:nvPr/>
        </p:nvSpPr>
        <p:spPr>
          <a:xfrm>
            <a:off x="347663" y="4640263"/>
            <a:ext cx="8448675" cy="8636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ts val="2400"/>
              </a:lnSpc>
              <a:spcBef>
                <a:spcPct val="0"/>
              </a:spcBef>
              <a:spcAft>
                <a:spcPct val="0"/>
              </a:spcAft>
              <a:defRPr/>
            </a:pPr>
            <a:r>
              <a:rPr lang="en-GB" sz="2400">
                <a:solidFill>
                  <a:srgbClr val="FFFFFF"/>
                </a:solidFill>
              </a:rPr>
              <a:t>Practical advice for countries looking to improve the current smoking cessation services available to all smokers</a:t>
            </a:r>
          </a:p>
        </p:txBody>
      </p:sp>
      <p:pic>
        <p:nvPicPr>
          <p:cNvPr id="27653" name="Picture 5"/>
          <p:cNvPicPr>
            <a:picLocks noChangeAspect="1" noChangeArrowheads="1"/>
          </p:cNvPicPr>
          <p:nvPr/>
        </p:nvPicPr>
        <p:blipFill>
          <a:blip r:embed="rId3" cstate="print"/>
          <a:srcRect t="26256" b="645"/>
          <a:stretch>
            <a:fillRect/>
          </a:stretch>
        </p:blipFill>
        <p:spPr bwMode="auto">
          <a:xfrm>
            <a:off x="5795963" y="2012950"/>
            <a:ext cx="2997200" cy="220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r>
              <a:rPr lang="en-GB" b="1" dirty="0"/>
              <a:t>Developing the Report</a:t>
            </a:r>
          </a:p>
        </p:txBody>
      </p:sp>
      <p:sp>
        <p:nvSpPr>
          <p:cNvPr id="210947" name="Content Placeholder 2"/>
          <p:cNvSpPr>
            <a:spLocks noGrp="1"/>
          </p:cNvSpPr>
          <p:nvPr>
            <p:ph sz="half" idx="1"/>
          </p:nvPr>
        </p:nvSpPr>
        <p:spPr>
          <a:xfrm>
            <a:off x="250825" y="1412875"/>
            <a:ext cx="8548688" cy="4679950"/>
          </a:xfrm>
        </p:spPr>
        <p:txBody>
          <a:bodyPr/>
          <a:lstStyle/>
          <a:p>
            <a:pPr>
              <a:lnSpc>
                <a:spcPct val="100000"/>
              </a:lnSpc>
              <a:spcBef>
                <a:spcPts val="1800"/>
              </a:spcBef>
              <a:spcAft>
                <a:spcPct val="0"/>
              </a:spcAft>
            </a:pPr>
            <a:r>
              <a:rPr lang="en-GB" sz="2800"/>
              <a:t>The EQUIPP report was initiated and funded by Pfizer, but has been independently written by a third party health economics agency along with an Editorial team </a:t>
            </a:r>
          </a:p>
          <a:p>
            <a:pPr>
              <a:lnSpc>
                <a:spcPct val="100000"/>
              </a:lnSpc>
              <a:spcBef>
                <a:spcPts val="1800"/>
              </a:spcBef>
              <a:spcAft>
                <a:spcPct val="0"/>
              </a:spcAft>
            </a:pPr>
            <a:r>
              <a:rPr lang="en-GB" sz="2800"/>
              <a:t>The Editorial Partners were selected for their broad range of knowledge and  geographical location</a:t>
            </a:r>
          </a:p>
          <a:p>
            <a:pPr>
              <a:lnSpc>
                <a:spcPct val="100000"/>
              </a:lnSpc>
              <a:spcBef>
                <a:spcPts val="1800"/>
              </a:spcBef>
              <a:spcAft>
                <a:spcPct val="0"/>
              </a:spcAft>
            </a:pPr>
            <a:r>
              <a:rPr lang="en-GB" sz="2800"/>
              <a:t>Each Editorial Partner was involved from the very beginning of the report and have provided their approval and input on the content</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TextBox 37"/>
          <p:cNvSpPr txBox="1">
            <a:spLocks noChangeArrowheads="1"/>
          </p:cNvSpPr>
          <p:nvPr/>
        </p:nvSpPr>
        <p:spPr bwMode="auto">
          <a:xfrm>
            <a:off x="971600" y="2170113"/>
            <a:ext cx="2451100" cy="985837"/>
          </a:xfrm>
          <a:prstGeom prst="rect">
            <a:avLst/>
          </a:prstGeom>
          <a:noFill/>
          <a:ln w="9525">
            <a:noFill/>
            <a:miter lim="800000"/>
            <a:headEnd/>
            <a:tailEnd/>
          </a:ln>
        </p:spPr>
        <p:txBody>
          <a:bodyPr>
            <a:spAutoFit/>
          </a:bodyPr>
          <a:lstStyle/>
          <a:p>
            <a:pPr fontAlgn="base">
              <a:spcBef>
                <a:spcPct val="0"/>
              </a:spcBef>
              <a:spcAft>
                <a:spcPct val="0"/>
              </a:spcAft>
            </a:pPr>
            <a:r>
              <a:rPr lang="en-GB" sz="1600" b="1">
                <a:solidFill>
                  <a:srgbClr val="000000"/>
                </a:solidFill>
                <a:cs typeface="Arial" pitchFamily="34" charset="0"/>
              </a:rPr>
              <a:t>Prof Luke Clancy</a:t>
            </a:r>
          </a:p>
          <a:p>
            <a:pPr fontAlgn="base">
              <a:spcBef>
                <a:spcPct val="0"/>
              </a:spcBef>
              <a:spcAft>
                <a:spcPct val="0"/>
              </a:spcAft>
              <a:buFont typeface="Arial" pitchFamily="34" charset="0"/>
              <a:buNone/>
            </a:pPr>
            <a:r>
              <a:rPr lang="en-GB" sz="1400" i="1">
                <a:solidFill>
                  <a:srgbClr val="000000"/>
                </a:solidFill>
                <a:cs typeface="Arial" pitchFamily="34" charset="0"/>
              </a:rPr>
              <a:t>Director General TobaccoFree Research Institute Ireland </a:t>
            </a:r>
          </a:p>
          <a:p>
            <a:pPr fontAlgn="base">
              <a:spcBef>
                <a:spcPct val="0"/>
              </a:spcBef>
              <a:spcAft>
                <a:spcPct val="0"/>
              </a:spcAft>
              <a:buFont typeface="Arial" pitchFamily="34" charset="0"/>
              <a:buNone/>
            </a:pPr>
            <a:r>
              <a:rPr lang="en-GB" sz="1400" i="1">
                <a:solidFill>
                  <a:srgbClr val="000000"/>
                </a:solidFill>
                <a:cs typeface="Arial" pitchFamily="34" charset="0"/>
              </a:rPr>
              <a:t>Dublin, Ireland</a:t>
            </a:r>
            <a:endParaRPr lang="en-GB" sz="1400">
              <a:solidFill>
                <a:srgbClr val="000000"/>
              </a:solidFill>
              <a:cs typeface="Arial" pitchFamily="34" charset="0"/>
            </a:endParaRPr>
          </a:p>
        </p:txBody>
      </p:sp>
      <p:sp>
        <p:nvSpPr>
          <p:cNvPr id="211973" name="TextBox 8"/>
          <p:cNvSpPr txBox="1">
            <a:spLocks noChangeArrowheads="1"/>
          </p:cNvSpPr>
          <p:nvPr/>
        </p:nvSpPr>
        <p:spPr bwMode="auto">
          <a:xfrm>
            <a:off x="971600" y="4273550"/>
            <a:ext cx="2451100" cy="1662113"/>
          </a:xfrm>
          <a:prstGeom prst="rect">
            <a:avLst/>
          </a:prstGeom>
          <a:noFill/>
          <a:ln w="9525">
            <a:noFill/>
            <a:miter lim="800000"/>
            <a:headEnd/>
            <a:tailEnd/>
          </a:ln>
        </p:spPr>
        <p:txBody>
          <a:bodyPr>
            <a:spAutoFit/>
          </a:bodyPr>
          <a:lstStyle/>
          <a:p>
            <a:pPr fontAlgn="base">
              <a:spcBef>
                <a:spcPct val="0"/>
              </a:spcBef>
              <a:spcAft>
                <a:spcPct val="0"/>
              </a:spcAft>
            </a:pPr>
            <a:r>
              <a:rPr lang="en-GB" sz="1600" b="1">
                <a:solidFill>
                  <a:srgbClr val="000000"/>
                </a:solidFill>
                <a:cs typeface="Arial" pitchFamily="34" charset="0"/>
              </a:rPr>
              <a:t>Prof Witold Zatoński </a:t>
            </a:r>
          </a:p>
          <a:p>
            <a:pPr fontAlgn="base">
              <a:spcBef>
                <a:spcPct val="0"/>
              </a:spcBef>
              <a:spcAft>
                <a:spcPct val="0"/>
              </a:spcAft>
              <a:buFont typeface="Arial" pitchFamily="34" charset="0"/>
              <a:buNone/>
            </a:pPr>
            <a:r>
              <a:rPr lang="en-GB" sz="1400" i="1">
                <a:solidFill>
                  <a:srgbClr val="000000"/>
                </a:solidFill>
                <a:cs typeface="Arial" pitchFamily="34" charset="0"/>
              </a:rPr>
              <a:t>Director, Department of Cancer Epidemiology &amp; Prevention Maria Sklodowska-Curie Memorial Cancer Center &amp; Institute of Oncology</a:t>
            </a:r>
          </a:p>
          <a:p>
            <a:pPr fontAlgn="base">
              <a:spcBef>
                <a:spcPct val="0"/>
              </a:spcBef>
              <a:spcAft>
                <a:spcPct val="0"/>
              </a:spcAft>
              <a:buFont typeface="Arial" pitchFamily="34" charset="0"/>
              <a:buNone/>
            </a:pPr>
            <a:r>
              <a:rPr lang="en-GB" sz="1400" i="1">
                <a:solidFill>
                  <a:srgbClr val="000000"/>
                </a:solidFill>
                <a:cs typeface="Arial" pitchFamily="34" charset="0"/>
              </a:rPr>
              <a:t>Warsaw, Poland</a:t>
            </a:r>
            <a:endParaRPr lang="en-GB" sz="1400">
              <a:solidFill>
                <a:srgbClr val="000000"/>
              </a:solidFill>
              <a:cs typeface="Arial" pitchFamily="34" charset="0"/>
            </a:endParaRPr>
          </a:p>
        </p:txBody>
      </p:sp>
      <p:sp>
        <p:nvSpPr>
          <p:cNvPr id="211974" name="TextBox 39"/>
          <p:cNvSpPr txBox="1">
            <a:spLocks noChangeArrowheads="1"/>
          </p:cNvSpPr>
          <p:nvPr/>
        </p:nvSpPr>
        <p:spPr bwMode="auto">
          <a:xfrm>
            <a:off x="5224512" y="1955800"/>
            <a:ext cx="2338388" cy="1416050"/>
          </a:xfrm>
          <a:prstGeom prst="rect">
            <a:avLst/>
          </a:prstGeom>
          <a:noFill/>
          <a:ln w="9525">
            <a:noFill/>
            <a:miter lim="800000"/>
            <a:headEnd/>
            <a:tailEnd/>
          </a:ln>
        </p:spPr>
        <p:txBody>
          <a:bodyPr>
            <a:spAutoFit/>
          </a:bodyPr>
          <a:lstStyle/>
          <a:p>
            <a:pPr fontAlgn="base">
              <a:spcBef>
                <a:spcPct val="0"/>
              </a:spcBef>
              <a:spcAft>
                <a:spcPct val="0"/>
              </a:spcAft>
            </a:pPr>
            <a:r>
              <a:rPr lang="en-GB" sz="1600" b="1">
                <a:solidFill>
                  <a:srgbClr val="000000"/>
                </a:solidFill>
                <a:cs typeface="Arial" pitchFamily="34" charset="0"/>
              </a:rPr>
              <a:t>Thomas Hering</a:t>
            </a:r>
          </a:p>
          <a:p>
            <a:pPr fontAlgn="base">
              <a:spcBef>
                <a:spcPct val="0"/>
              </a:spcBef>
              <a:spcAft>
                <a:spcPct val="0"/>
              </a:spcAft>
            </a:pPr>
            <a:r>
              <a:rPr lang="en-GB" sz="1400" i="1">
                <a:solidFill>
                  <a:srgbClr val="000000"/>
                </a:solidFill>
                <a:cs typeface="Arial" pitchFamily="34" charset="0"/>
              </a:rPr>
              <a:t>Physician for pneumology, allergies and sleep medicine Vice-Chairman of the German Association of Pulmonologists </a:t>
            </a:r>
          </a:p>
          <a:p>
            <a:pPr fontAlgn="base">
              <a:spcBef>
                <a:spcPct val="0"/>
              </a:spcBef>
              <a:spcAft>
                <a:spcPct val="0"/>
              </a:spcAft>
            </a:pPr>
            <a:r>
              <a:rPr lang="en-GB" sz="1400" i="1">
                <a:solidFill>
                  <a:srgbClr val="000000"/>
                </a:solidFill>
                <a:cs typeface="Arial" pitchFamily="34" charset="0"/>
              </a:rPr>
              <a:t>Berlin, Germany</a:t>
            </a:r>
          </a:p>
        </p:txBody>
      </p:sp>
      <p:sp>
        <p:nvSpPr>
          <p:cNvPr id="211975" name="TextBox 10"/>
          <p:cNvSpPr txBox="1">
            <a:spLocks noChangeArrowheads="1"/>
          </p:cNvSpPr>
          <p:nvPr/>
        </p:nvSpPr>
        <p:spPr bwMode="auto">
          <a:xfrm>
            <a:off x="5224512" y="4503738"/>
            <a:ext cx="2589213" cy="1200150"/>
          </a:xfrm>
          <a:prstGeom prst="rect">
            <a:avLst/>
          </a:prstGeom>
          <a:noFill/>
          <a:ln w="9525">
            <a:noFill/>
            <a:miter lim="800000"/>
            <a:headEnd/>
            <a:tailEnd/>
          </a:ln>
        </p:spPr>
        <p:txBody>
          <a:bodyPr>
            <a:spAutoFit/>
          </a:bodyPr>
          <a:lstStyle/>
          <a:p>
            <a:pPr fontAlgn="base">
              <a:spcBef>
                <a:spcPct val="0"/>
              </a:spcBef>
              <a:spcAft>
                <a:spcPct val="0"/>
              </a:spcAft>
            </a:pPr>
            <a:r>
              <a:rPr lang="en-GB" sz="1600" b="1">
                <a:solidFill>
                  <a:srgbClr val="000000"/>
                </a:solidFill>
                <a:cs typeface="Arial" pitchFamily="34" charset="0"/>
              </a:rPr>
              <a:t>Antonella Cardone</a:t>
            </a:r>
          </a:p>
          <a:p>
            <a:pPr fontAlgn="base">
              <a:spcBef>
                <a:spcPct val="0"/>
              </a:spcBef>
              <a:spcAft>
                <a:spcPct val="0"/>
              </a:spcAft>
              <a:buFont typeface="Arial" pitchFamily="34" charset="0"/>
              <a:buNone/>
            </a:pPr>
            <a:r>
              <a:rPr lang="en-GB" sz="1400" i="1">
                <a:solidFill>
                  <a:srgbClr val="000000"/>
                </a:solidFill>
                <a:cs typeface="Arial" pitchFamily="34" charset="0"/>
              </a:rPr>
              <a:t>Expert in Tobacco Control and Public Health Director, Global Smokefree Partnership </a:t>
            </a:r>
          </a:p>
          <a:p>
            <a:pPr fontAlgn="base">
              <a:spcBef>
                <a:spcPct val="0"/>
              </a:spcBef>
              <a:spcAft>
                <a:spcPct val="0"/>
              </a:spcAft>
              <a:buFont typeface="Arial" pitchFamily="34" charset="0"/>
              <a:buNone/>
            </a:pPr>
            <a:r>
              <a:rPr lang="en-GB" sz="1400" i="1">
                <a:solidFill>
                  <a:srgbClr val="000000"/>
                </a:solidFill>
                <a:cs typeface="Arial" pitchFamily="34" charset="0"/>
              </a:rPr>
              <a:t>Rome, Italy</a:t>
            </a:r>
            <a:endParaRPr lang="en-GB" sz="1400">
              <a:solidFill>
                <a:srgbClr val="000000"/>
              </a:solidFill>
              <a:cs typeface="Arial" pitchFamily="34" charset="0"/>
            </a:endParaRPr>
          </a:p>
        </p:txBody>
      </p:sp>
      <p:sp>
        <p:nvSpPr>
          <p:cNvPr id="3" name="Title 2"/>
          <p:cNvSpPr>
            <a:spLocks noGrp="1"/>
          </p:cNvSpPr>
          <p:nvPr>
            <p:ph type="title"/>
          </p:nvPr>
        </p:nvSpPr>
        <p:spPr/>
        <p:txBody>
          <a:bodyPr/>
          <a:lstStyle/>
          <a:p>
            <a:pPr>
              <a:defRPr/>
            </a:pPr>
            <a:r>
              <a:rPr lang="en-GB" b="1" dirty="0"/>
              <a:t>Editorial Partners</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a:t>Methodology</a:t>
            </a:r>
          </a:p>
        </p:txBody>
      </p:sp>
      <p:sp>
        <p:nvSpPr>
          <p:cNvPr id="212995" name="Content Placeholder 5"/>
          <p:cNvSpPr>
            <a:spLocks noGrp="1"/>
          </p:cNvSpPr>
          <p:nvPr>
            <p:ph sz="half" idx="1"/>
          </p:nvPr>
        </p:nvSpPr>
        <p:spPr>
          <a:xfrm>
            <a:off x="250825" y="1524000"/>
            <a:ext cx="4411663" cy="4679950"/>
          </a:xfrm>
        </p:spPr>
        <p:txBody>
          <a:bodyPr/>
          <a:lstStyle/>
          <a:p>
            <a:pPr>
              <a:lnSpc>
                <a:spcPct val="100000"/>
              </a:lnSpc>
              <a:spcBef>
                <a:spcPts val="400"/>
              </a:spcBef>
              <a:spcAft>
                <a:spcPct val="0"/>
              </a:spcAft>
            </a:pPr>
            <a:r>
              <a:rPr lang="en-GB" sz="2100"/>
              <a:t>Experts in each of the 20 countries studied were interviewed from June to October 2010 to provide opinion and recommendations</a:t>
            </a:r>
          </a:p>
          <a:p>
            <a:pPr>
              <a:lnSpc>
                <a:spcPct val="100000"/>
              </a:lnSpc>
              <a:spcBef>
                <a:spcPts val="400"/>
              </a:spcBef>
              <a:spcAft>
                <a:spcPct val="0"/>
              </a:spcAft>
            </a:pPr>
            <a:r>
              <a:rPr lang="en-GB" sz="2100"/>
              <a:t>Factual information was verified and appropriate references supplied</a:t>
            </a:r>
          </a:p>
          <a:p>
            <a:pPr>
              <a:lnSpc>
                <a:spcPct val="100000"/>
              </a:lnSpc>
              <a:spcBef>
                <a:spcPts val="400"/>
              </a:spcBef>
              <a:spcAft>
                <a:spcPct val="0"/>
              </a:spcAft>
            </a:pPr>
            <a:r>
              <a:rPr lang="en-GB" sz="2100"/>
              <a:t>Country-specific recommendations were drawn from </a:t>
            </a:r>
            <a:r>
              <a:rPr lang="en-GB" sz="2100" b="1" i="1"/>
              <a:t>the views of the interviewees and were endorsed </a:t>
            </a:r>
            <a:br>
              <a:rPr lang="en-GB" sz="2100" b="1" i="1"/>
            </a:br>
            <a:r>
              <a:rPr lang="en-GB" sz="2100" b="1" i="1"/>
              <a:t>by the Editorial Partners</a:t>
            </a:r>
          </a:p>
        </p:txBody>
      </p:sp>
      <p:sp>
        <p:nvSpPr>
          <p:cNvPr id="8" name="Rectangle 7"/>
          <p:cNvSpPr/>
          <p:nvPr/>
        </p:nvSpPr>
        <p:spPr>
          <a:xfrm>
            <a:off x="358775" y="5037138"/>
            <a:ext cx="4103688" cy="1298575"/>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base">
              <a:lnSpc>
                <a:spcPts val="2200"/>
              </a:lnSpc>
              <a:spcBef>
                <a:spcPct val="0"/>
              </a:spcBef>
              <a:spcAft>
                <a:spcPts val="600"/>
              </a:spcAft>
              <a:defRPr/>
            </a:pPr>
            <a:r>
              <a:rPr lang="en-GB" sz="1600" b="1" i="1" dirty="0">
                <a:solidFill>
                  <a:srgbClr val="FFFFFF"/>
                </a:solidFill>
              </a:rPr>
              <a:t>“If you had the opportunity to do TWO THINGS </a:t>
            </a:r>
            <a:br>
              <a:rPr lang="en-GB" sz="1600" b="1" i="1" dirty="0">
                <a:solidFill>
                  <a:srgbClr val="FFFFFF"/>
                </a:solidFill>
              </a:rPr>
            </a:br>
            <a:r>
              <a:rPr lang="en-GB" sz="1600" b="1" i="1" dirty="0">
                <a:solidFill>
                  <a:srgbClr val="FFFFFF"/>
                </a:solidFill>
              </a:rPr>
              <a:t>in your country which would help to improve the service provided to patients who want to quit smoking, what would they be?”</a:t>
            </a:r>
          </a:p>
        </p:txBody>
      </p:sp>
      <p:pic>
        <p:nvPicPr>
          <p:cNvPr id="34820" name="Content Placeholder 8"/>
          <p:cNvPicPr>
            <a:picLocks noGrp="1" noChangeAspect="1" noChangeArrowheads="1"/>
          </p:cNvPicPr>
          <p:nvPr>
            <p:ph sz="half" idx="2"/>
          </p:nvPr>
        </p:nvPicPr>
        <p:blipFill>
          <a:blip r:embed="rId3" cstate="print"/>
          <a:srcRect/>
          <a:stretch>
            <a:fillRect/>
          </a:stretch>
        </p:blipFill>
        <p:spPr>
          <a:xfrm>
            <a:off x="5003800" y="1584325"/>
            <a:ext cx="3675063" cy="2368550"/>
          </a:xfrm>
          <a:effectLst>
            <a:outerShdw blurRad="292100" dist="139700" dir="2700000" algn="tl" rotWithShape="0">
              <a:srgbClr val="333333">
                <a:alpha val="65000"/>
              </a:srgbClr>
            </a:outerShdw>
          </a:effectLst>
        </p:spPr>
      </p:pic>
      <p:grpSp>
        <p:nvGrpSpPr>
          <p:cNvPr id="2" name="Group 15"/>
          <p:cNvGrpSpPr>
            <a:grpSpLocks/>
          </p:cNvGrpSpPr>
          <p:nvPr/>
        </p:nvGrpSpPr>
        <p:grpSpPr bwMode="auto">
          <a:xfrm>
            <a:off x="4787900" y="4152900"/>
            <a:ext cx="4176713" cy="2641600"/>
            <a:chOff x="5418678" y="4437112"/>
            <a:chExt cx="3473472" cy="2203645"/>
          </a:xfrm>
        </p:grpSpPr>
        <p:grpSp>
          <p:nvGrpSpPr>
            <p:cNvPr id="3" name="Group 12"/>
            <p:cNvGrpSpPr>
              <a:grpSpLocks/>
            </p:cNvGrpSpPr>
            <p:nvPr/>
          </p:nvGrpSpPr>
          <p:grpSpPr bwMode="auto">
            <a:xfrm>
              <a:off x="5435841" y="4797318"/>
              <a:ext cx="3456309" cy="1843439"/>
              <a:chOff x="5335333" y="5345279"/>
              <a:chExt cx="3456309" cy="1843439"/>
            </a:xfrm>
          </p:grpSpPr>
          <p:sp>
            <p:nvSpPr>
              <p:cNvPr id="213001" name="Rectangle 182"/>
              <p:cNvSpPr>
                <a:spLocks noChangeArrowheads="1"/>
              </p:cNvSpPr>
              <p:nvPr/>
            </p:nvSpPr>
            <p:spPr bwMode="auto">
              <a:xfrm>
                <a:off x="5335333" y="5345279"/>
                <a:ext cx="1442988" cy="1621996"/>
              </a:xfrm>
              <a:prstGeom prst="rect">
                <a:avLst/>
              </a:prstGeom>
              <a:noFill/>
              <a:ln w="9525">
                <a:noFill/>
                <a:miter lim="800000"/>
                <a:headEnd/>
                <a:tailEnd/>
              </a:ln>
            </p:spPr>
            <p:txBody>
              <a:bodyPr>
                <a:spAutoFit/>
              </a:bodyPr>
              <a:lstStyle/>
              <a:p>
                <a:pPr fontAlgn="base">
                  <a:spcBef>
                    <a:spcPct val="0"/>
                  </a:spcBef>
                  <a:spcAft>
                    <a:spcPct val="0"/>
                  </a:spcAft>
                </a:pPr>
                <a:r>
                  <a:rPr lang="en-GB" sz="1600">
                    <a:solidFill>
                      <a:srgbClr val="808285"/>
                    </a:solidFill>
                    <a:cs typeface="Arial" pitchFamily="34" charset="0"/>
                  </a:rPr>
                  <a:t>Austria</a:t>
                </a:r>
              </a:p>
              <a:p>
                <a:pPr fontAlgn="base">
                  <a:spcBef>
                    <a:spcPct val="0"/>
                  </a:spcBef>
                  <a:spcAft>
                    <a:spcPct val="0"/>
                  </a:spcAft>
                </a:pPr>
                <a:r>
                  <a:rPr lang="en-GB" sz="1600">
                    <a:solidFill>
                      <a:srgbClr val="808285"/>
                    </a:solidFill>
                    <a:cs typeface="Arial" pitchFamily="34" charset="0"/>
                  </a:rPr>
                  <a:t>Belgium</a:t>
                </a:r>
              </a:p>
              <a:p>
                <a:pPr fontAlgn="base">
                  <a:spcBef>
                    <a:spcPct val="0"/>
                  </a:spcBef>
                  <a:spcAft>
                    <a:spcPct val="0"/>
                  </a:spcAft>
                </a:pPr>
                <a:r>
                  <a:rPr lang="en-GB" sz="1600">
                    <a:solidFill>
                      <a:srgbClr val="808285"/>
                    </a:solidFill>
                    <a:cs typeface="Arial" pitchFamily="34" charset="0"/>
                  </a:rPr>
                  <a:t>Czech Republic</a:t>
                </a:r>
              </a:p>
              <a:p>
                <a:pPr fontAlgn="base">
                  <a:spcBef>
                    <a:spcPct val="0"/>
                  </a:spcBef>
                  <a:spcAft>
                    <a:spcPct val="0"/>
                  </a:spcAft>
                </a:pPr>
                <a:r>
                  <a:rPr lang="en-GB" sz="1600">
                    <a:solidFill>
                      <a:srgbClr val="808285"/>
                    </a:solidFill>
                    <a:cs typeface="Arial" pitchFamily="34" charset="0"/>
                  </a:rPr>
                  <a:t>Denmark</a:t>
                </a:r>
              </a:p>
              <a:p>
                <a:pPr fontAlgn="base">
                  <a:spcBef>
                    <a:spcPct val="0"/>
                  </a:spcBef>
                  <a:spcAft>
                    <a:spcPct val="0"/>
                  </a:spcAft>
                </a:pPr>
                <a:r>
                  <a:rPr lang="en-GB" sz="1600">
                    <a:solidFill>
                      <a:srgbClr val="808285"/>
                    </a:solidFill>
                    <a:cs typeface="Arial" pitchFamily="34" charset="0"/>
                  </a:rPr>
                  <a:t>Finland</a:t>
                </a:r>
              </a:p>
              <a:p>
                <a:pPr fontAlgn="base">
                  <a:spcBef>
                    <a:spcPct val="0"/>
                  </a:spcBef>
                  <a:spcAft>
                    <a:spcPct val="0"/>
                  </a:spcAft>
                </a:pPr>
                <a:r>
                  <a:rPr lang="en-GB" sz="1600">
                    <a:solidFill>
                      <a:srgbClr val="808285"/>
                    </a:solidFill>
                    <a:cs typeface="Arial" pitchFamily="34" charset="0"/>
                  </a:rPr>
                  <a:t>France</a:t>
                </a:r>
              </a:p>
              <a:p>
                <a:pPr fontAlgn="base">
                  <a:spcBef>
                    <a:spcPct val="0"/>
                  </a:spcBef>
                  <a:spcAft>
                    <a:spcPct val="0"/>
                  </a:spcAft>
                </a:pPr>
                <a:r>
                  <a:rPr lang="en-GB" sz="1600">
                    <a:solidFill>
                      <a:srgbClr val="808285"/>
                    </a:solidFill>
                    <a:cs typeface="Arial" pitchFamily="34" charset="0"/>
                  </a:rPr>
                  <a:t>Germany</a:t>
                </a:r>
              </a:p>
              <a:p>
                <a:pPr eaLnBrk="0" fontAlgn="base" hangingPunct="0">
                  <a:lnSpc>
                    <a:spcPts val="1000"/>
                  </a:lnSpc>
                  <a:spcBef>
                    <a:spcPct val="20000"/>
                  </a:spcBef>
                  <a:spcAft>
                    <a:spcPct val="0"/>
                  </a:spcAft>
                  <a:buFontTx/>
                  <a:buChar char="•"/>
                </a:pPr>
                <a:endParaRPr lang="en-GB" sz="600">
                  <a:solidFill>
                    <a:srgbClr val="808285"/>
                  </a:solidFill>
                  <a:cs typeface="Arial" pitchFamily="34" charset="0"/>
                </a:endParaRPr>
              </a:p>
            </p:txBody>
          </p:sp>
          <p:sp>
            <p:nvSpPr>
              <p:cNvPr id="213002" name="Rectangle 183"/>
              <p:cNvSpPr>
                <a:spLocks noChangeArrowheads="1"/>
              </p:cNvSpPr>
              <p:nvPr/>
            </p:nvSpPr>
            <p:spPr bwMode="auto">
              <a:xfrm>
                <a:off x="7672104" y="5345279"/>
                <a:ext cx="1119538" cy="1309406"/>
              </a:xfrm>
              <a:prstGeom prst="rect">
                <a:avLst/>
              </a:prstGeom>
              <a:noFill/>
              <a:ln w="9525">
                <a:noFill/>
                <a:miter lim="800000"/>
                <a:headEnd/>
                <a:tailEnd/>
              </a:ln>
            </p:spPr>
            <p:txBody>
              <a:bodyPr>
                <a:spAutoFit/>
              </a:bodyPr>
              <a:lstStyle/>
              <a:p>
                <a:pPr fontAlgn="base">
                  <a:spcBef>
                    <a:spcPct val="0"/>
                  </a:spcBef>
                  <a:spcAft>
                    <a:spcPct val="0"/>
                  </a:spcAft>
                </a:pPr>
                <a:r>
                  <a:rPr lang="en-GB" sz="1600">
                    <a:solidFill>
                      <a:srgbClr val="808285"/>
                    </a:solidFill>
                    <a:cs typeface="Arial" pitchFamily="34" charset="0"/>
                  </a:rPr>
                  <a:t>Poland</a:t>
                </a:r>
              </a:p>
              <a:p>
                <a:pPr fontAlgn="base">
                  <a:spcBef>
                    <a:spcPct val="0"/>
                  </a:spcBef>
                  <a:spcAft>
                    <a:spcPct val="0"/>
                  </a:spcAft>
                </a:pPr>
                <a:r>
                  <a:rPr lang="en-GB" sz="1600">
                    <a:solidFill>
                      <a:srgbClr val="808285"/>
                    </a:solidFill>
                    <a:cs typeface="Arial" pitchFamily="34" charset="0"/>
                  </a:rPr>
                  <a:t>Portugal</a:t>
                </a:r>
              </a:p>
              <a:p>
                <a:pPr fontAlgn="base">
                  <a:spcBef>
                    <a:spcPct val="0"/>
                  </a:spcBef>
                  <a:spcAft>
                    <a:spcPct val="0"/>
                  </a:spcAft>
                </a:pPr>
                <a:r>
                  <a:rPr lang="en-GB" sz="1600">
                    <a:solidFill>
                      <a:srgbClr val="808285"/>
                    </a:solidFill>
                    <a:cs typeface="Arial" pitchFamily="34" charset="0"/>
                  </a:rPr>
                  <a:t>Spain</a:t>
                </a:r>
              </a:p>
              <a:p>
                <a:pPr fontAlgn="base">
                  <a:spcBef>
                    <a:spcPct val="0"/>
                  </a:spcBef>
                  <a:spcAft>
                    <a:spcPct val="0"/>
                  </a:spcAft>
                </a:pPr>
                <a:r>
                  <a:rPr lang="en-GB" sz="1600">
                    <a:solidFill>
                      <a:srgbClr val="808285"/>
                    </a:solidFill>
                    <a:cs typeface="Arial" pitchFamily="34" charset="0"/>
                  </a:rPr>
                  <a:t>Sweden</a:t>
                </a:r>
              </a:p>
              <a:p>
                <a:pPr fontAlgn="base">
                  <a:spcBef>
                    <a:spcPct val="0"/>
                  </a:spcBef>
                  <a:spcAft>
                    <a:spcPct val="0"/>
                  </a:spcAft>
                </a:pPr>
                <a:r>
                  <a:rPr lang="en-GB" sz="1600">
                    <a:solidFill>
                      <a:srgbClr val="808285"/>
                    </a:solidFill>
                    <a:cs typeface="Arial" pitchFamily="34" charset="0"/>
                  </a:rPr>
                  <a:t>Switzerland</a:t>
                </a:r>
              </a:p>
              <a:p>
                <a:pPr fontAlgn="base">
                  <a:spcBef>
                    <a:spcPct val="0"/>
                  </a:spcBef>
                  <a:spcAft>
                    <a:spcPct val="0"/>
                  </a:spcAft>
                </a:pPr>
                <a:r>
                  <a:rPr lang="en-GB" sz="1600">
                    <a:solidFill>
                      <a:srgbClr val="808285"/>
                    </a:solidFill>
                    <a:cs typeface="Arial" pitchFamily="34" charset="0"/>
                  </a:rPr>
                  <a:t>UK</a:t>
                </a:r>
              </a:p>
            </p:txBody>
          </p:sp>
          <p:sp>
            <p:nvSpPr>
              <p:cNvPr id="213003" name="Rectangle 182"/>
              <p:cNvSpPr>
                <a:spLocks noChangeArrowheads="1"/>
              </p:cNvSpPr>
              <p:nvPr/>
            </p:nvSpPr>
            <p:spPr bwMode="auto">
              <a:xfrm>
                <a:off x="6557847" y="5345279"/>
                <a:ext cx="1440348" cy="1843439"/>
              </a:xfrm>
              <a:prstGeom prst="rect">
                <a:avLst/>
              </a:prstGeom>
              <a:noFill/>
              <a:ln w="9525">
                <a:noFill/>
                <a:miter lim="800000"/>
                <a:headEnd/>
                <a:tailEnd/>
              </a:ln>
            </p:spPr>
            <p:txBody>
              <a:bodyPr>
                <a:spAutoFit/>
              </a:bodyPr>
              <a:lstStyle/>
              <a:p>
                <a:pPr fontAlgn="base">
                  <a:spcBef>
                    <a:spcPct val="0"/>
                  </a:spcBef>
                  <a:spcAft>
                    <a:spcPct val="0"/>
                  </a:spcAft>
                </a:pPr>
                <a:r>
                  <a:rPr lang="en-GB" sz="1600">
                    <a:solidFill>
                      <a:srgbClr val="808285"/>
                    </a:solidFill>
                    <a:cs typeface="Arial" pitchFamily="34" charset="0"/>
                  </a:rPr>
                  <a:t>Greece</a:t>
                </a:r>
              </a:p>
              <a:p>
                <a:pPr fontAlgn="base">
                  <a:spcBef>
                    <a:spcPct val="0"/>
                  </a:spcBef>
                  <a:spcAft>
                    <a:spcPct val="0"/>
                  </a:spcAft>
                </a:pPr>
                <a:r>
                  <a:rPr lang="en-GB" sz="1600">
                    <a:solidFill>
                      <a:srgbClr val="808285"/>
                    </a:solidFill>
                    <a:cs typeface="Arial" pitchFamily="34" charset="0"/>
                  </a:rPr>
                  <a:t>Hungary</a:t>
                </a:r>
              </a:p>
              <a:p>
                <a:pPr fontAlgn="base">
                  <a:spcBef>
                    <a:spcPct val="0"/>
                  </a:spcBef>
                  <a:spcAft>
                    <a:spcPct val="0"/>
                  </a:spcAft>
                </a:pPr>
                <a:r>
                  <a:rPr lang="en-GB" sz="1600">
                    <a:solidFill>
                      <a:srgbClr val="808285"/>
                    </a:solidFill>
                    <a:cs typeface="Arial" pitchFamily="34" charset="0"/>
                  </a:rPr>
                  <a:t>Ireland</a:t>
                </a:r>
              </a:p>
              <a:p>
                <a:pPr fontAlgn="base">
                  <a:spcBef>
                    <a:spcPct val="0"/>
                  </a:spcBef>
                  <a:spcAft>
                    <a:spcPct val="0"/>
                  </a:spcAft>
                </a:pPr>
                <a:r>
                  <a:rPr lang="en-GB" sz="1600">
                    <a:solidFill>
                      <a:srgbClr val="808285"/>
                    </a:solidFill>
                    <a:cs typeface="Arial" pitchFamily="34" charset="0"/>
                  </a:rPr>
                  <a:t>Italy</a:t>
                </a:r>
              </a:p>
              <a:p>
                <a:pPr fontAlgn="base">
                  <a:spcBef>
                    <a:spcPct val="0"/>
                  </a:spcBef>
                  <a:spcAft>
                    <a:spcPct val="0"/>
                  </a:spcAft>
                </a:pPr>
                <a:r>
                  <a:rPr lang="en-GB" sz="1600">
                    <a:solidFill>
                      <a:srgbClr val="808285"/>
                    </a:solidFill>
                    <a:cs typeface="Arial" pitchFamily="34" charset="0"/>
                  </a:rPr>
                  <a:t>Luxembourg</a:t>
                </a:r>
              </a:p>
              <a:p>
                <a:pPr fontAlgn="base">
                  <a:spcBef>
                    <a:spcPct val="0"/>
                  </a:spcBef>
                  <a:spcAft>
                    <a:spcPct val="0"/>
                  </a:spcAft>
                </a:pPr>
                <a:r>
                  <a:rPr lang="en-GB" sz="1600">
                    <a:solidFill>
                      <a:srgbClr val="808285"/>
                    </a:solidFill>
                    <a:cs typeface="Arial" pitchFamily="34" charset="0"/>
                  </a:rPr>
                  <a:t>Netherlands</a:t>
                </a:r>
              </a:p>
              <a:p>
                <a:pPr fontAlgn="base">
                  <a:spcBef>
                    <a:spcPct val="0"/>
                  </a:spcBef>
                  <a:spcAft>
                    <a:spcPct val="0"/>
                  </a:spcAft>
                </a:pPr>
                <a:r>
                  <a:rPr lang="en-GB" sz="1600">
                    <a:solidFill>
                      <a:srgbClr val="808285"/>
                    </a:solidFill>
                    <a:cs typeface="Arial" pitchFamily="34" charset="0"/>
                  </a:rPr>
                  <a:t>Norway</a:t>
                </a:r>
              </a:p>
              <a:p>
                <a:pPr fontAlgn="base">
                  <a:spcBef>
                    <a:spcPct val="0"/>
                  </a:spcBef>
                  <a:spcAft>
                    <a:spcPct val="0"/>
                  </a:spcAft>
                </a:pPr>
                <a:endParaRPr lang="en-GB" sz="1600">
                  <a:solidFill>
                    <a:srgbClr val="808285"/>
                  </a:solidFill>
                  <a:cs typeface="Arial" pitchFamily="34" charset="0"/>
                </a:endParaRPr>
              </a:p>
              <a:p>
                <a:pPr eaLnBrk="0" fontAlgn="base" hangingPunct="0">
                  <a:spcBef>
                    <a:spcPct val="20000"/>
                  </a:spcBef>
                  <a:spcAft>
                    <a:spcPct val="0"/>
                  </a:spcAft>
                  <a:buFontTx/>
                  <a:buChar char="•"/>
                </a:pPr>
                <a:endParaRPr lang="en-GB" sz="900">
                  <a:solidFill>
                    <a:srgbClr val="808285"/>
                  </a:solidFill>
                  <a:cs typeface="Arial" pitchFamily="34" charset="0"/>
                </a:endParaRPr>
              </a:p>
            </p:txBody>
          </p:sp>
        </p:grpSp>
        <p:sp>
          <p:nvSpPr>
            <p:cNvPr id="213000" name="TextBox 13"/>
            <p:cNvSpPr txBox="1">
              <a:spLocks noChangeArrowheads="1"/>
            </p:cNvSpPr>
            <p:nvPr/>
          </p:nvSpPr>
          <p:spPr bwMode="auto">
            <a:xfrm>
              <a:off x="5418678" y="4437112"/>
              <a:ext cx="2305086" cy="333771"/>
            </a:xfrm>
            <a:prstGeom prst="rect">
              <a:avLst/>
            </a:prstGeom>
            <a:noFill/>
            <a:ln w="9525">
              <a:noFill/>
              <a:miter lim="800000"/>
              <a:headEnd/>
              <a:tailEnd/>
            </a:ln>
          </p:spPr>
          <p:txBody>
            <a:bodyPr>
              <a:spAutoFit/>
            </a:bodyPr>
            <a:lstStyle/>
            <a:p>
              <a:pPr fontAlgn="base">
                <a:spcBef>
                  <a:spcPct val="0"/>
                </a:spcBef>
                <a:spcAft>
                  <a:spcPct val="0"/>
                </a:spcAft>
              </a:pPr>
              <a:r>
                <a:rPr lang="en-GB" sz="2000">
                  <a:solidFill>
                    <a:srgbClr val="808285"/>
                  </a:solidFill>
                  <a:cs typeface="Arial" pitchFamily="34" charset="0"/>
                </a:rPr>
                <a:t>Countries studied:</a:t>
              </a:r>
            </a:p>
          </p:txBody>
        </p:sp>
      </p:gr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Content Placeholder 2"/>
          <p:cNvSpPr>
            <a:spLocks noGrp="1"/>
          </p:cNvSpPr>
          <p:nvPr>
            <p:ph sz="half" idx="1"/>
          </p:nvPr>
        </p:nvSpPr>
        <p:spPr>
          <a:xfrm>
            <a:off x="4586288" y="1744663"/>
            <a:ext cx="4662487" cy="4679950"/>
          </a:xfrm>
        </p:spPr>
        <p:txBody>
          <a:bodyPr/>
          <a:lstStyle/>
          <a:p>
            <a:pPr lvl="1">
              <a:spcBef>
                <a:spcPct val="0"/>
              </a:spcBef>
              <a:buFont typeface="Arial" pitchFamily="34" charset="0"/>
              <a:buNone/>
            </a:pPr>
            <a:r>
              <a:rPr lang="en-GB" sz="2000"/>
              <a:t>	</a:t>
            </a:r>
          </a:p>
          <a:p>
            <a:pPr lvl="1">
              <a:spcBef>
                <a:spcPct val="0"/>
              </a:spcBef>
              <a:buFont typeface="Arial" pitchFamily="34" charset="0"/>
              <a:buNone/>
            </a:pPr>
            <a:r>
              <a:rPr lang="en-GB" sz="2000"/>
              <a:t>		</a:t>
            </a:r>
          </a:p>
          <a:p>
            <a:pPr lvl="1">
              <a:spcBef>
                <a:spcPct val="0"/>
              </a:spcBef>
              <a:buFont typeface="Arial" pitchFamily="34" charset="0"/>
              <a:buNone/>
            </a:pPr>
            <a:r>
              <a:rPr lang="en-GB" sz="2000"/>
              <a:t>		Smoking cessation services 	and infrastructure for tobacco 	dependence support</a:t>
            </a:r>
          </a:p>
          <a:p>
            <a:pPr lvl="1">
              <a:spcBef>
                <a:spcPct val="0"/>
              </a:spcBef>
              <a:buFont typeface="Arial" pitchFamily="34" charset="0"/>
              <a:buNone/>
            </a:pPr>
            <a:endParaRPr lang="en-GB" sz="1400"/>
          </a:p>
          <a:p>
            <a:pPr lvl="1">
              <a:spcBef>
                <a:spcPct val="0"/>
              </a:spcBef>
              <a:buFont typeface="Arial" pitchFamily="34" charset="0"/>
              <a:buNone/>
            </a:pPr>
            <a:r>
              <a:rPr lang="en-GB" sz="2000"/>
              <a:t>		</a:t>
            </a:r>
          </a:p>
          <a:p>
            <a:pPr lvl="1">
              <a:spcBef>
                <a:spcPct val="0"/>
              </a:spcBef>
              <a:buFont typeface="Arial" pitchFamily="34" charset="0"/>
              <a:buNone/>
            </a:pPr>
            <a:endParaRPr lang="en-GB" sz="2000"/>
          </a:p>
          <a:p>
            <a:pPr lvl="1">
              <a:spcBef>
                <a:spcPct val="0"/>
              </a:spcBef>
              <a:buFont typeface="Arial" pitchFamily="34" charset="0"/>
              <a:buNone/>
            </a:pPr>
            <a:r>
              <a:rPr lang="en-GB" sz="2000"/>
              <a:t>		Guidelines</a:t>
            </a:r>
          </a:p>
        </p:txBody>
      </p:sp>
      <p:sp>
        <p:nvSpPr>
          <p:cNvPr id="22530" name="Title 1"/>
          <p:cNvSpPr>
            <a:spLocks noGrp="1"/>
          </p:cNvSpPr>
          <p:nvPr>
            <p:ph type="title"/>
          </p:nvPr>
        </p:nvSpPr>
        <p:spPr/>
        <p:txBody>
          <a:bodyPr/>
          <a:lstStyle/>
          <a:p>
            <a:pPr>
              <a:defRPr/>
            </a:pPr>
            <a:r>
              <a:rPr lang="en-GB" b="1" dirty="0"/>
              <a:t>Areas of research </a:t>
            </a:r>
          </a:p>
        </p:txBody>
      </p:sp>
      <p:sp>
        <p:nvSpPr>
          <p:cNvPr id="169988" name="Content Placeholder 2"/>
          <p:cNvSpPr>
            <a:spLocks noGrp="1"/>
          </p:cNvSpPr>
          <p:nvPr>
            <p:ph sz="half" idx="1"/>
          </p:nvPr>
        </p:nvSpPr>
        <p:spPr>
          <a:xfrm>
            <a:off x="315913" y="1503363"/>
            <a:ext cx="4451350" cy="4679950"/>
          </a:xfrm>
        </p:spPr>
        <p:txBody>
          <a:bodyPr/>
          <a:lstStyle/>
          <a:p>
            <a:pPr marL="0" indent="0">
              <a:buFont typeface="Arial" pitchFamily="34" charset="0"/>
              <a:buNone/>
              <a:defRPr/>
            </a:pPr>
            <a:r>
              <a:rPr lang="en-GB" sz="2400" dirty="0"/>
              <a:t>The EQUIPP report assesses the following areas across Europe:</a:t>
            </a:r>
          </a:p>
          <a:p>
            <a:pPr>
              <a:buFont typeface="Arial" pitchFamily="34" charset="0"/>
              <a:buNone/>
              <a:defRPr/>
            </a:pPr>
            <a:endParaRPr lang="en-GB" dirty="0"/>
          </a:p>
          <a:p>
            <a:pPr lvl="1">
              <a:spcBef>
                <a:spcPct val="0"/>
              </a:spcBef>
              <a:buFont typeface="Arial" pitchFamily="34" charset="0"/>
              <a:buNone/>
              <a:defRPr/>
            </a:pPr>
            <a:r>
              <a:rPr lang="en-GB" sz="2000" dirty="0"/>
              <a:t>		Smoking prevalence, issues </a:t>
            </a:r>
            <a:br>
              <a:rPr lang="en-GB" sz="2000" dirty="0"/>
            </a:br>
            <a:r>
              <a:rPr lang="en-GB" sz="2000" dirty="0"/>
              <a:t>	and targets</a:t>
            </a:r>
          </a:p>
          <a:p>
            <a:pPr lvl="1">
              <a:spcBef>
                <a:spcPct val="0"/>
              </a:spcBef>
              <a:buFont typeface="Arial" pitchFamily="34" charset="0"/>
              <a:buNone/>
              <a:defRPr/>
            </a:pPr>
            <a:r>
              <a:rPr lang="en-GB" sz="2000" dirty="0"/>
              <a:t>		</a:t>
            </a:r>
          </a:p>
          <a:p>
            <a:pPr lvl="1">
              <a:spcBef>
                <a:spcPct val="0"/>
              </a:spcBef>
              <a:buFont typeface="Arial" pitchFamily="34" charset="0"/>
              <a:buNone/>
              <a:defRPr/>
            </a:pPr>
            <a:r>
              <a:rPr lang="en-GB" sz="2000" dirty="0"/>
              <a:t>		Tobacco control issues</a:t>
            </a:r>
          </a:p>
          <a:p>
            <a:pPr lvl="1">
              <a:spcBef>
                <a:spcPct val="0"/>
              </a:spcBef>
              <a:buFont typeface="Arial" pitchFamily="34" charset="0"/>
              <a:buNone/>
              <a:defRPr/>
            </a:pPr>
            <a:endParaRPr lang="en-GB" sz="2000" dirty="0"/>
          </a:p>
          <a:p>
            <a:pPr lvl="1">
              <a:spcBef>
                <a:spcPct val="0"/>
              </a:spcBef>
              <a:buFont typeface="Arial" pitchFamily="34" charset="0"/>
              <a:buNone/>
              <a:defRPr/>
            </a:pPr>
            <a:r>
              <a:rPr lang="en-GB" sz="2000" dirty="0"/>
              <a:t>		Healthcare professionals’ 	attitudes</a:t>
            </a:r>
          </a:p>
          <a:p>
            <a:pPr lvl="1">
              <a:spcBef>
                <a:spcPct val="0"/>
              </a:spcBef>
              <a:buFont typeface="Arial" pitchFamily="34" charset="0"/>
              <a:buNone/>
              <a:defRPr/>
            </a:pPr>
            <a:endParaRPr lang="en-GB" sz="2000" dirty="0"/>
          </a:p>
          <a:p>
            <a:pPr lvl="1">
              <a:spcBef>
                <a:spcPct val="0"/>
              </a:spcBef>
              <a:buFont typeface="Arial" pitchFamily="34" charset="0"/>
              <a:buNone/>
              <a:defRPr/>
            </a:pPr>
            <a:r>
              <a:rPr lang="en-GB" sz="2000" dirty="0"/>
              <a:t>		</a:t>
            </a:r>
          </a:p>
        </p:txBody>
      </p:sp>
      <p:pic>
        <p:nvPicPr>
          <p:cNvPr id="36868" name="Picture 6"/>
          <p:cNvPicPr>
            <a:picLocks noChangeAspect="1" noChangeArrowheads="1"/>
          </p:cNvPicPr>
          <p:nvPr/>
        </p:nvPicPr>
        <p:blipFill>
          <a:blip r:embed="rId3" cstate="print"/>
          <a:srcRect l="381" r="86674" b="75413"/>
          <a:stretch>
            <a:fillRect/>
          </a:stretch>
        </p:blipFill>
        <p:spPr bwMode="auto">
          <a:xfrm>
            <a:off x="684213" y="2438455"/>
            <a:ext cx="574675" cy="57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69" name="Picture 7"/>
          <p:cNvPicPr>
            <a:picLocks noChangeAspect="1" noChangeArrowheads="1"/>
          </p:cNvPicPr>
          <p:nvPr/>
        </p:nvPicPr>
        <p:blipFill>
          <a:blip r:embed="rId3" cstate="print"/>
          <a:srcRect l="87049" t="75308" r="152"/>
          <a:stretch>
            <a:fillRect/>
          </a:stretch>
        </p:blipFill>
        <p:spPr bwMode="auto">
          <a:xfrm>
            <a:off x="4868890" y="3181405"/>
            <a:ext cx="576263" cy="585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70" name="Picture 7"/>
          <p:cNvPicPr>
            <a:picLocks noChangeAspect="1" noChangeArrowheads="1"/>
          </p:cNvPicPr>
          <p:nvPr/>
        </p:nvPicPr>
        <p:blipFill>
          <a:blip r:embed="rId3" cstate="print"/>
          <a:srcRect t="37122" r="86633" b="37491"/>
          <a:stretch>
            <a:fillRect/>
          </a:stretch>
        </p:blipFill>
        <p:spPr bwMode="auto">
          <a:xfrm>
            <a:off x="684213" y="3167118"/>
            <a:ext cx="574675" cy="576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71" name="Picture 7"/>
          <p:cNvPicPr>
            <a:picLocks noChangeAspect="1" noChangeArrowheads="1"/>
          </p:cNvPicPr>
          <p:nvPr/>
        </p:nvPicPr>
        <p:blipFill>
          <a:blip r:embed="rId3" cstate="print"/>
          <a:srcRect l="86987" t="37318" b="37912"/>
          <a:stretch>
            <a:fillRect/>
          </a:stretch>
        </p:blipFill>
        <p:spPr bwMode="auto">
          <a:xfrm>
            <a:off x="4868890" y="3884668"/>
            <a:ext cx="576263" cy="574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72" name="Picture 8"/>
          <p:cNvPicPr>
            <a:picLocks noChangeAspect="1" noChangeArrowheads="1"/>
          </p:cNvPicPr>
          <p:nvPr/>
        </p:nvPicPr>
        <p:blipFill>
          <a:blip r:embed="rId4" cstate="print"/>
          <a:stretch>
            <a:fillRect/>
          </a:stretch>
        </p:blipFill>
        <p:spPr bwMode="auto">
          <a:xfrm>
            <a:off x="684213" y="3887843"/>
            <a:ext cx="574675" cy="576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73" name="Picture 9"/>
          <p:cNvPicPr>
            <a:picLocks noChangeAspect="1" noChangeArrowheads="1"/>
          </p:cNvPicPr>
          <p:nvPr/>
        </p:nvPicPr>
        <p:blipFill>
          <a:blip r:embed="rId5" cstate="print"/>
          <a:srcRect r="258" b="308"/>
          <a:stretch>
            <a:fillRect/>
          </a:stretch>
        </p:blipFill>
        <p:spPr bwMode="auto">
          <a:xfrm>
            <a:off x="4868890" y="2432105"/>
            <a:ext cx="576263" cy="57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4027" name="Content Placeholder 2"/>
          <p:cNvSpPr>
            <a:spLocks noGrp="1"/>
          </p:cNvSpPr>
          <p:nvPr>
            <p:ph sz="half" idx="1"/>
          </p:nvPr>
        </p:nvSpPr>
        <p:spPr>
          <a:xfrm>
            <a:off x="5129213" y="3340100"/>
            <a:ext cx="4132262" cy="647700"/>
          </a:xfrm>
        </p:spPr>
        <p:txBody>
          <a:bodyPr/>
          <a:lstStyle/>
          <a:p>
            <a:pPr lvl="1">
              <a:spcBef>
                <a:spcPct val="0"/>
              </a:spcBef>
              <a:buFont typeface="Arial" pitchFamily="34" charset="0"/>
              <a:buNone/>
            </a:pPr>
            <a:r>
              <a:rPr lang="en-GB" sz="2000"/>
              <a:t>Training and education</a:t>
            </a:r>
          </a:p>
        </p:txBody>
      </p:sp>
      <p:sp>
        <p:nvSpPr>
          <p:cNvPr id="15" name="Rectangle 14"/>
          <p:cNvSpPr/>
          <p:nvPr/>
        </p:nvSpPr>
        <p:spPr>
          <a:xfrm>
            <a:off x="323850" y="4851948"/>
            <a:ext cx="8496300" cy="1398950"/>
          </a:xfrm>
          <a:prstGeom prst="rect">
            <a:avLst/>
          </a:prstGeom>
          <a:solidFill>
            <a:srgbClr val="1F497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000" b="1" dirty="0">
                <a:solidFill>
                  <a:srgbClr val="FFFFFF"/>
                </a:solidFill>
              </a:rPr>
              <a:t>The EQUIPP report is broken down into three main sections:</a:t>
            </a:r>
          </a:p>
          <a:p>
            <a:pPr algn="ctr" fontAlgn="base">
              <a:spcBef>
                <a:spcPct val="0"/>
              </a:spcBef>
              <a:spcAft>
                <a:spcPct val="0"/>
              </a:spcAft>
              <a:buFontTx/>
              <a:buAutoNum type="arabicPeriod"/>
              <a:defRPr/>
            </a:pPr>
            <a:r>
              <a:rPr lang="en-GB" sz="2000" b="1" dirty="0">
                <a:solidFill>
                  <a:srgbClr val="FFFFFF"/>
                </a:solidFill>
              </a:rPr>
              <a:t> A situational analysis across Europe</a:t>
            </a:r>
          </a:p>
          <a:p>
            <a:pPr algn="ctr" fontAlgn="base">
              <a:spcBef>
                <a:spcPct val="0"/>
              </a:spcBef>
              <a:spcAft>
                <a:spcPct val="0"/>
              </a:spcAft>
              <a:buFontTx/>
              <a:buAutoNum type="arabicPeriod"/>
              <a:defRPr/>
            </a:pPr>
            <a:r>
              <a:rPr lang="en-GB" sz="2000" b="1" dirty="0">
                <a:solidFill>
                  <a:srgbClr val="FFFFFF"/>
                </a:solidFill>
              </a:rPr>
              <a:t> Separate country-specific sections</a:t>
            </a:r>
          </a:p>
          <a:p>
            <a:pPr algn="ctr" fontAlgn="base">
              <a:spcBef>
                <a:spcPct val="0"/>
              </a:spcBef>
              <a:spcAft>
                <a:spcPct val="0"/>
              </a:spcAft>
              <a:buFontTx/>
              <a:buAutoNum type="arabicPeriod"/>
              <a:defRPr/>
            </a:pPr>
            <a:r>
              <a:rPr lang="en-GB" sz="2000" b="1" dirty="0">
                <a:solidFill>
                  <a:srgbClr val="FFFFFF"/>
                </a:solidFill>
              </a:rPr>
              <a:t> A summary of key recommendations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4613" y="746125"/>
            <a:ext cx="6119813" cy="503238"/>
          </a:xfrm>
          <a:prstGeom prst="rect">
            <a:avLst/>
          </a:prstGeom>
        </p:spPr>
        <p:txBody>
          <a:bodyPr/>
          <a:lstStyle/>
          <a:p>
            <a:pPr marL="630238" lvl="1" indent="-273050" eaLnBrk="0" fontAlgn="base" hangingPunct="0">
              <a:lnSpc>
                <a:spcPts val="2000"/>
              </a:lnSpc>
              <a:spcBef>
                <a:spcPct val="0"/>
              </a:spcBef>
              <a:spcAft>
                <a:spcPts val="600"/>
              </a:spcAft>
              <a:buClr>
                <a:srgbClr val="808285"/>
              </a:buClr>
              <a:buFont typeface="Arial" charset="0"/>
              <a:buNone/>
              <a:defRPr/>
            </a:pPr>
            <a:r>
              <a:rPr lang="en-GB" sz="3600" b="1" dirty="0">
                <a:solidFill>
                  <a:srgbClr val="808285"/>
                </a:solidFill>
                <a:cs typeface="Arial" charset="0"/>
              </a:rPr>
              <a:t>What were the outcomes...?</a:t>
            </a:r>
          </a:p>
          <a:p>
            <a:pPr marL="630238" lvl="1" indent="-273050" eaLnBrk="0" fontAlgn="base" hangingPunct="0">
              <a:lnSpc>
                <a:spcPts val="2000"/>
              </a:lnSpc>
              <a:spcBef>
                <a:spcPct val="0"/>
              </a:spcBef>
              <a:spcAft>
                <a:spcPts val="600"/>
              </a:spcAft>
              <a:buClr>
                <a:srgbClr val="808285"/>
              </a:buClr>
              <a:buFont typeface="Arial" charset="0"/>
              <a:buNone/>
              <a:defRPr/>
            </a:pPr>
            <a:r>
              <a:rPr lang="en-GB" sz="3600" dirty="0">
                <a:solidFill>
                  <a:srgbClr val="808285"/>
                </a:solidFill>
                <a:cs typeface="Arial" charset="0"/>
              </a:rPr>
              <a:t>		</a:t>
            </a:r>
          </a:p>
        </p:txBody>
      </p:sp>
      <p:pic>
        <p:nvPicPr>
          <p:cNvPr id="56322" name="Picture 2"/>
          <p:cNvPicPr>
            <a:picLocks noChangeAspect="1" noChangeArrowheads="1"/>
          </p:cNvPicPr>
          <p:nvPr/>
        </p:nvPicPr>
        <p:blipFill>
          <a:blip r:embed="rId3" cstate="print"/>
          <a:srcRect b="27"/>
          <a:stretch>
            <a:fillRect/>
          </a:stretch>
        </p:blipFill>
        <p:spPr bwMode="auto">
          <a:xfrm rot="21147006">
            <a:off x="2538413" y="1654175"/>
            <a:ext cx="4371975" cy="4408488"/>
          </a:xfrm>
          <a:prstGeom prst="rect">
            <a:avLst/>
          </a:prstGeom>
          <a:noFill/>
          <a:ln w="9525">
            <a:solidFill>
              <a:schemeClr val="tx1"/>
            </a:solidFill>
            <a:miter lim="800000"/>
            <a:headEnd/>
            <a:tailEnd/>
          </a:ln>
          <a:effectLst>
            <a:outerShdw blurRad="50800" dist="127000" dir="2700000" algn="tl" rotWithShape="0">
              <a:prstClr val="black">
                <a:alpha val="40000"/>
              </a:prstClr>
            </a:outerShdw>
          </a:effec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a:defRPr/>
            </a:pPr>
            <a:r>
              <a:rPr lang="en-GB" b="1" dirty="0"/>
              <a:t>Key recommendations </a:t>
            </a:r>
          </a:p>
        </p:txBody>
      </p:sp>
      <p:sp>
        <p:nvSpPr>
          <p:cNvPr id="26628" name="Content Placeholder 37"/>
          <p:cNvSpPr>
            <a:spLocks noGrp="1"/>
          </p:cNvSpPr>
          <p:nvPr>
            <p:ph sz="half" idx="1"/>
          </p:nvPr>
        </p:nvSpPr>
        <p:spPr>
          <a:xfrm>
            <a:off x="285750" y="1608138"/>
            <a:ext cx="8678863" cy="4679950"/>
          </a:xfrm>
        </p:spPr>
        <p:txBody>
          <a:bodyPr>
            <a:noAutofit/>
          </a:bodyPr>
          <a:lstStyle/>
          <a:p>
            <a:pPr>
              <a:lnSpc>
                <a:spcPct val="100000"/>
              </a:lnSpc>
              <a:buClr>
                <a:schemeClr val="accent5"/>
              </a:buClr>
              <a:defRPr/>
            </a:pPr>
            <a:r>
              <a:rPr lang="en-GB" sz="2200" dirty="0"/>
              <a:t>A set of Pan-European recommendations which are considered </a:t>
            </a:r>
            <a:br>
              <a:rPr lang="en-GB" sz="2200" dirty="0"/>
            </a:br>
            <a:r>
              <a:rPr lang="en-GB" sz="2200" dirty="0"/>
              <a:t>key and applicable across many countries to improve smoking </a:t>
            </a:r>
            <a:br>
              <a:rPr lang="en-GB" sz="2200" dirty="0"/>
            </a:br>
            <a:r>
              <a:rPr lang="en-GB" sz="2200" dirty="0"/>
              <a:t>cessation infrastructure and services:</a:t>
            </a:r>
          </a:p>
          <a:p>
            <a:pPr lvl="1">
              <a:lnSpc>
                <a:spcPct val="100000"/>
              </a:lnSpc>
              <a:spcBef>
                <a:spcPct val="0"/>
              </a:spcBef>
              <a:buClr>
                <a:schemeClr val="accent5"/>
              </a:buClr>
              <a:defRPr/>
            </a:pPr>
            <a:r>
              <a:rPr lang="en-GB" sz="2000" dirty="0"/>
              <a:t>Increase tobacco prices</a:t>
            </a:r>
          </a:p>
          <a:p>
            <a:pPr lvl="1">
              <a:lnSpc>
                <a:spcPct val="100000"/>
              </a:lnSpc>
              <a:spcBef>
                <a:spcPct val="0"/>
              </a:spcBef>
              <a:buClr>
                <a:schemeClr val="accent5"/>
              </a:buClr>
              <a:defRPr/>
            </a:pPr>
            <a:r>
              <a:rPr lang="en-GB" sz="2000" dirty="0"/>
              <a:t>Reimburse time for providing smoking cessation counselling </a:t>
            </a:r>
            <a:br>
              <a:rPr lang="en-GB" sz="2000" dirty="0"/>
            </a:br>
            <a:r>
              <a:rPr lang="en-GB" sz="2000" dirty="0"/>
              <a:t>(or increase existing reimbursement)</a:t>
            </a:r>
          </a:p>
          <a:p>
            <a:pPr lvl="1">
              <a:lnSpc>
                <a:spcPct val="100000"/>
              </a:lnSpc>
              <a:spcBef>
                <a:spcPct val="0"/>
              </a:spcBef>
              <a:buClr>
                <a:schemeClr val="accent5"/>
              </a:buClr>
              <a:defRPr/>
            </a:pPr>
            <a:r>
              <a:rPr lang="en-GB" sz="2000" dirty="0"/>
              <a:t>Reimburse smoking cessation medications</a:t>
            </a:r>
          </a:p>
          <a:p>
            <a:pPr lvl="1">
              <a:lnSpc>
                <a:spcPct val="100000"/>
              </a:lnSpc>
              <a:spcBef>
                <a:spcPct val="0"/>
              </a:spcBef>
              <a:buClr>
                <a:schemeClr val="accent5"/>
              </a:buClr>
              <a:defRPr/>
            </a:pPr>
            <a:r>
              <a:rPr lang="en-GB" sz="2000" dirty="0"/>
              <a:t>Provide national guidance and clinical guidelines </a:t>
            </a:r>
            <a:br>
              <a:rPr lang="en-GB" sz="2000" dirty="0"/>
            </a:br>
            <a:r>
              <a:rPr lang="en-GB" sz="2000" dirty="0"/>
              <a:t>(or implement existing ones)</a:t>
            </a:r>
          </a:p>
          <a:p>
            <a:pPr lvl="1">
              <a:lnSpc>
                <a:spcPct val="100000"/>
              </a:lnSpc>
              <a:spcBef>
                <a:spcPct val="0"/>
              </a:spcBef>
              <a:buClr>
                <a:schemeClr val="accent5"/>
              </a:buClr>
              <a:defRPr/>
            </a:pPr>
            <a:r>
              <a:rPr lang="en-GB" sz="2000" dirty="0"/>
              <a:t>Support further training for primary care physicians</a:t>
            </a:r>
          </a:p>
          <a:p>
            <a:pPr lvl="1">
              <a:lnSpc>
                <a:spcPct val="100000"/>
              </a:lnSpc>
              <a:spcBef>
                <a:spcPct val="0"/>
              </a:spcBef>
              <a:buClr>
                <a:schemeClr val="accent5"/>
              </a:buClr>
              <a:defRPr/>
            </a:pPr>
            <a:r>
              <a:rPr lang="en-GB" sz="2000" dirty="0"/>
              <a:t>Involve primary care physicians more in smoking cessation programmes</a:t>
            </a:r>
          </a:p>
          <a:p>
            <a:pPr lvl="1">
              <a:lnSpc>
                <a:spcPct val="100000"/>
              </a:lnSpc>
              <a:spcBef>
                <a:spcPct val="0"/>
              </a:spcBef>
              <a:buClr>
                <a:schemeClr val="accent5"/>
              </a:buClr>
              <a:defRPr/>
            </a:pPr>
            <a:r>
              <a:rPr lang="en-GB" sz="2000" dirty="0"/>
              <a:t>Improve training for all healthcare professionals</a:t>
            </a:r>
          </a:p>
          <a:p>
            <a:pPr>
              <a:lnSpc>
                <a:spcPct val="100000"/>
              </a:lnSpc>
              <a:defRPr/>
            </a:pPr>
            <a:endParaRPr lang="en-GB" sz="1800" dirty="0"/>
          </a:p>
          <a:p>
            <a:pPr>
              <a:lnSpc>
                <a:spcPct val="100000"/>
              </a:lnSpc>
              <a:defRPr/>
            </a:pPr>
            <a:endParaRPr lang="en-GB" sz="1800"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t>Country-specific recommendations</a:t>
            </a:r>
          </a:p>
        </p:txBody>
      </p:sp>
      <p:sp>
        <p:nvSpPr>
          <p:cNvPr id="3" name="Content Placeholder 2"/>
          <p:cNvSpPr>
            <a:spLocks noGrp="1"/>
          </p:cNvSpPr>
          <p:nvPr>
            <p:ph idx="1"/>
          </p:nvPr>
        </p:nvSpPr>
        <p:spPr>
          <a:xfrm>
            <a:off x="276225" y="1547813"/>
            <a:ext cx="5435600" cy="4679950"/>
          </a:xfrm>
        </p:spPr>
        <p:txBody>
          <a:bodyPr/>
          <a:lstStyle/>
          <a:p>
            <a:pPr>
              <a:lnSpc>
                <a:spcPct val="100000"/>
              </a:lnSpc>
              <a:spcBef>
                <a:spcPts val="0"/>
              </a:spcBef>
              <a:spcAft>
                <a:spcPts val="0"/>
              </a:spcAft>
              <a:buFont typeface="Arial" charset="0"/>
              <a:buChar char="•"/>
              <a:defRPr/>
            </a:pPr>
            <a:r>
              <a:rPr lang="en-GB" sz="2400" dirty="0"/>
              <a:t>In addition to these recommendations, the EQUIPP report interviewees also provide recommendations relevant to each country studied. </a:t>
            </a:r>
          </a:p>
          <a:p>
            <a:pPr>
              <a:lnSpc>
                <a:spcPct val="100000"/>
              </a:lnSpc>
              <a:spcBef>
                <a:spcPts val="0"/>
              </a:spcBef>
              <a:spcAft>
                <a:spcPts val="0"/>
              </a:spcAft>
              <a:buFont typeface="Arial" charset="0"/>
              <a:buChar char="•"/>
              <a:defRPr/>
            </a:pPr>
            <a:r>
              <a:rPr lang="en-GB" sz="2400" dirty="0"/>
              <a:t>These country-specific recommendations include:</a:t>
            </a:r>
          </a:p>
          <a:p>
            <a:pPr lvl="1">
              <a:lnSpc>
                <a:spcPct val="100000"/>
              </a:lnSpc>
              <a:spcBef>
                <a:spcPts val="0"/>
              </a:spcBef>
              <a:spcAft>
                <a:spcPts val="0"/>
              </a:spcAft>
              <a:buFont typeface="Arial" charset="0"/>
              <a:buChar char="–"/>
              <a:defRPr/>
            </a:pPr>
            <a:r>
              <a:rPr lang="en-GB" sz="2000" dirty="0"/>
              <a:t>tightening the existing smoke-free legislation</a:t>
            </a:r>
          </a:p>
          <a:p>
            <a:pPr lvl="1">
              <a:lnSpc>
                <a:spcPct val="100000"/>
              </a:lnSpc>
              <a:spcBef>
                <a:spcPts val="0"/>
              </a:spcBef>
              <a:spcAft>
                <a:spcPts val="0"/>
              </a:spcAft>
              <a:buFont typeface="Arial" charset="0"/>
              <a:buChar char="–"/>
              <a:defRPr/>
            </a:pPr>
            <a:r>
              <a:rPr lang="en-GB" sz="2000" dirty="0"/>
              <a:t>providing healthcare professionals with guidelines in their local language</a:t>
            </a:r>
          </a:p>
          <a:p>
            <a:pPr lvl="1">
              <a:lnSpc>
                <a:spcPct val="100000"/>
              </a:lnSpc>
              <a:spcBef>
                <a:spcPts val="0"/>
              </a:spcBef>
              <a:spcAft>
                <a:spcPts val="0"/>
              </a:spcAft>
              <a:buFont typeface="Arial" charset="0"/>
              <a:buChar char="–"/>
              <a:defRPr/>
            </a:pPr>
            <a:r>
              <a:rPr lang="en-GB" sz="2000" dirty="0"/>
              <a:t>improving the education for the general public so that they can better understand smoking as a disease and the resources available to help them quit (e.g. Quitlines).</a:t>
            </a:r>
          </a:p>
        </p:txBody>
      </p:sp>
      <p:pic>
        <p:nvPicPr>
          <p:cNvPr id="217092" name="Picture 2" descr="http://www.livingstreetswirralchester.org.uk/images/tick.jpg"/>
          <p:cNvPicPr>
            <a:picLocks noChangeAspect="1" noChangeArrowheads="1"/>
          </p:cNvPicPr>
          <p:nvPr/>
        </p:nvPicPr>
        <p:blipFill>
          <a:blip r:embed="rId3" cstate="print"/>
          <a:srcRect/>
          <a:stretch>
            <a:fillRect/>
          </a:stretch>
        </p:blipFill>
        <p:spPr bwMode="auto">
          <a:xfrm>
            <a:off x="5867400" y="2492375"/>
            <a:ext cx="2449513" cy="2449513"/>
          </a:xfrm>
          <a:prstGeom prst="rect">
            <a:avLst/>
          </a:prstGeom>
          <a:noFill/>
          <a:ln w="9525">
            <a:noFill/>
            <a:miter lim="800000"/>
            <a:headEnd/>
            <a:tailEnd/>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GB" b="1" dirty="0"/>
              <a:t>An “ideal” country </a:t>
            </a:r>
          </a:p>
        </p:txBody>
      </p:sp>
      <p:sp>
        <p:nvSpPr>
          <p:cNvPr id="59394" name="Content Placeholder 6"/>
          <p:cNvSpPr>
            <a:spLocks noGrp="1"/>
          </p:cNvSpPr>
          <p:nvPr>
            <p:ph sz="half" idx="1"/>
          </p:nvPr>
        </p:nvSpPr>
        <p:spPr>
          <a:xfrm>
            <a:off x="285750" y="1412875"/>
            <a:ext cx="6715125" cy="5040313"/>
          </a:xfrm>
        </p:spPr>
        <p:txBody>
          <a:bodyPr>
            <a:noAutofit/>
          </a:bodyPr>
          <a:lstStyle/>
          <a:p>
            <a:pPr marL="0" indent="0">
              <a:lnSpc>
                <a:spcPct val="100000"/>
              </a:lnSpc>
              <a:spcBef>
                <a:spcPts val="0"/>
              </a:spcBef>
              <a:spcAft>
                <a:spcPts val="0"/>
              </a:spcAft>
              <a:buClr>
                <a:schemeClr val="accent5"/>
              </a:buClr>
              <a:buFont typeface="Arial" pitchFamily="34" charset="0"/>
              <a:buNone/>
              <a:defRPr/>
            </a:pPr>
            <a:r>
              <a:rPr lang="en-GB" sz="2600" dirty="0"/>
              <a:t>The Editorial Partners</a:t>
            </a:r>
          </a:p>
          <a:p>
            <a:pPr lvl="1">
              <a:lnSpc>
                <a:spcPct val="100000"/>
              </a:lnSpc>
              <a:spcBef>
                <a:spcPts val="1200"/>
              </a:spcBef>
              <a:spcAft>
                <a:spcPts val="0"/>
              </a:spcAft>
              <a:buClr>
                <a:schemeClr val="accent5"/>
              </a:buClr>
              <a:buFont typeface="Arial" pitchFamily="34" charset="0"/>
              <a:buChar char="•"/>
              <a:defRPr/>
            </a:pPr>
            <a:r>
              <a:rPr lang="en-GB" sz="2400" dirty="0"/>
              <a:t>Considered that an ideal country </a:t>
            </a:r>
            <a:br>
              <a:rPr lang="en-GB" sz="2400" dirty="0"/>
            </a:br>
            <a:r>
              <a:rPr lang="en-GB" sz="2400" dirty="0"/>
              <a:t>with respect to tobacco control </a:t>
            </a:r>
            <a:br>
              <a:rPr lang="en-GB" sz="2400" dirty="0"/>
            </a:br>
            <a:r>
              <a:rPr lang="en-GB" sz="2400" dirty="0"/>
              <a:t>should be  evaluated in terms of:</a:t>
            </a:r>
          </a:p>
          <a:p>
            <a:pPr lvl="2">
              <a:lnSpc>
                <a:spcPct val="100000"/>
              </a:lnSpc>
              <a:spcBef>
                <a:spcPts val="600"/>
              </a:spcBef>
              <a:spcAft>
                <a:spcPts val="0"/>
              </a:spcAft>
              <a:buClr>
                <a:schemeClr val="accent5"/>
              </a:buClr>
              <a:buFont typeface="Arial" charset="0"/>
              <a:buChar char="–"/>
              <a:defRPr/>
            </a:pPr>
            <a:r>
              <a:rPr lang="en-GB" sz="2000" dirty="0"/>
              <a:t>Policy</a:t>
            </a:r>
          </a:p>
          <a:p>
            <a:pPr lvl="2">
              <a:lnSpc>
                <a:spcPct val="100000"/>
              </a:lnSpc>
              <a:spcBef>
                <a:spcPts val="600"/>
              </a:spcBef>
              <a:spcAft>
                <a:spcPts val="0"/>
              </a:spcAft>
              <a:buClr>
                <a:schemeClr val="accent5"/>
              </a:buClr>
              <a:buFont typeface="Arial" charset="0"/>
              <a:buChar char="–"/>
              <a:defRPr/>
            </a:pPr>
            <a:r>
              <a:rPr lang="en-GB" sz="2000" dirty="0"/>
              <a:t>Services</a:t>
            </a:r>
          </a:p>
          <a:p>
            <a:pPr lvl="2">
              <a:lnSpc>
                <a:spcPct val="100000"/>
              </a:lnSpc>
              <a:spcBef>
                <a:spcPts val="600"/>
              </a:spcBef>
              <a:spcAft>
                <a:spcPts val="0"/>
              </a:spcAft>
              <a:buClr>
                <a:schemeClr val="accent5"/>
              </a:buClr>
              <a:buFont typeface="Arial" charset="0"/>
              <a:buChar char="–"/>
              <a:defRPr/>
            </a:pPr>
            <a:r>
              <a:rPr lang="en-GB" sz="2000" dirty="0"/>
              <a:t>Education</a:t>
            </a:r>
          </a:p>
          <a:p>
            <a:pPr lvl="1">
              <a:lnSpc>
                <a:spcPct val="100000"/>
              </a:lnSpc>
              <a:spcBef>
                <a:spcPts val="1800"/>
              </a:spcBef>
              <a:spcAft>
                <a:spcPts val="0"/>
              </a:spcAft>
              <a:buClr>
                <a:schemeClr val="accent5"/>
              </a:buClr>
              <a:buFont typeface="Arial" pitchFamily="34" charset="0"/>
              <a:buChar char="•"/>
              <a:defRPr/>
            </a:pPr>
            <a:r>
              <a:rPr lang="en-GB" sz="2400" dirty="0"/>
              <a:t>Combined the report recommendations </a:t>
            </a:r>
            <a:br>
              <a:rPr lang="en-GB" sz="2400" dirty="0"/>
            </a:br>
            <a:r>
              <a:rPr lang="en-GB" sz="2400" dirty="0"/>
              <a:t>with their own experience to establish an </a:t>
            </a:r>
            <a:br>
              <a:rPr lang="en-GB" sz="2400" dirty="0"/>
            </a:br>
            <a:r>
              <a:rPr lang="en-GB" sz="2400" dirty="0"/>
              <a:t>“ideal country” and provide an outline </a:t>
            </a:r>
            <a:br>
              <a:rPr lang="en-GB" sz="2400" dirty="0"/>
            </a:br>
            <a:r>
              <a:rPr lang="en-GB" sz="2400" dirty="0"/>
              <a:t>of the steps and standards that are </a:t>
            </a:r>
            <a:br>
              <a:rPr lang="en-GB" sz="2400" dirty="0"/>
            </a:br>
            <a:r>
              <a:rPr lang="en-GB" sz="2400" dirty="0"/>
              <a:t>necessary to achieve it</a:t>
            </a:r>
          </a:p>
          <a:p>
            <a:pPr>
              <a:lnSpc>
                <a:spcPct val="100000"/>
              </a:lnSpc>
              <a:spcBef>
                <a:spcPts val="600"/>
              </a:spcBef>
              <a:spcAft>
                <a:spcPts val="0"/>
              </a:spcAft>
              <a:buClr>
                <a:schemeClr val="accent5"/>
              </a:buClr>
              <a:buFont typeface="Arial" charset="0"/>
              <a:buChar char="–"/>
              <a:defRPr/>
            </a:pPr>
            <a:endParaRPr lang="en-GB" sz="2600" dirty="0"/>
          </a:p>
          <a:p>
            <a:pPr>
              <a:lnSpc>
                <a:spcPct val="100000"/>
              </a:lnSpc>
              <a:spcBef>
                <a:spcPts val="0"/>
              </a:spcBef>
              <a:spcAft>
                <a:spcPts val="0"/>
              </a:spcAft>
              <a:buFont typeface="Arial" charset="0"/>
              <a:buChar char="•"/>
              <a:defRPr/>
            </a:pPr>
            <a:endParaRPr lang="en-GB" sz="2800" dirty="0"/>
          </a:p>
          <a:p>
            <a:pPr>
              <a:lnSpc>
                <a:spcPct val="100000"/>
              </a:lnSpc>
              <a:spcBef>
                <a:spcPts val="0"/>
              </a:spcBef>
              <a:spcAft>
                <a:spcPts val="0"/>
              </a:spcAft>
              <a:buFont typeface="Arial" charset="0"/>
              <a:buNone/>
              <a:defRPr/>
            </a:pPr>
            <a:endParaRPr lang="en-GB" sz="1800" dirty="0"/>
          </a:p>
          <a:p>
            <a:pPr>
              <a:lnSpc>
                <a:spcPct val="100000"/>
              </a:lnSpc>
              <a:spcBef>
                <a:spcPts val="0"/>
              </a:spcBef>
              <a:spcAft>
                <a:spcPts val="0"/>
              </a:spcAft>
              <a:buFont typeface="Arial" charset="0"/>
              <a:buNone/>
              <a:defRPr/>
            </a:pPr>
            <a:endParaRPr lang="en-GB" sz="2800" dirty="0"/>
          </a:p>
        </p:txBody>
      </p:sp>
      <p:pic>
        <p:nvPicPr>
          <p:cNvPr id="218116" name="Picture 7" descr="http://www.toddingtonvillagehall.co.uk/images/no_smoking.gif"/>
          <p:cNvPicPr>
            <a:picLocks noChangeAspect="1" noChangeArrowheads="1"/>
          </p:cNvPicPr>
          <p:nvPr/>
        </p:nvPicPr>
        <p:blipFill>
          <a:blip r:embed="rId3" cstate="print"/>
          <a:srcRect/>
          <a:stretch>
            <a:fillRect/>
          </a:stretch>
        </p:blipFill>
        <p:spPr bwMode="auto">
          <a:xfrm>
            <a:off x="5767388" y="1658938"/>
            <a:ext cx="2984500" cy="3213100"/>
          </a:xfrm>
          <a:prstGeom prst="rect">
            <a:avLst/>
          </a:prstGeom>
          <a:noFill/>
          <a:ln w="9525">
            <a:noFill/>
            <a:miter lim="800000"/>
            <a:headEnd/>
            <a:tailEnd/>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GB" b="1" dirty="0"/>
              <a:t>An “ideal” country     </a:t>
            </a:r>
            <a:r>
              <a:rPr lang="en-GB" sz="2000" b="1" dirty="0"/>
              <a:t>            </a:t>
            </a:r>
            <a:r>
              <a:rPr lang="en-GB" b="1" dirty="0">
                <a:solidFill>
                  <a:srgbClr val="0070C0"/>
                </a:solidFill>
              </a:rPr>
              <a:t>Policy</a:t>
            </a:r>
          </a:p>
        </p:txBody>
      </p:sp>
      <p:sp>
        <p:nvSpPr>
          <p:cNvPr id="219139" name="Content Placeholder 6"/>
          <p:cNvSpPr>
            <a:spLocks noGrp="1"/>
          </p:cNvSpPr>
          <p:nvPr>
            <p:ph sz="half" idx="1"/>
          </p:nvPr>
        </p:nvSpPr>
        <p:spPr>
          <a:xfrm>
            <a:off x="323850" y="1341438"/>
            <a:ext cx="8462963" cy="719137"/>
          </a:xfrm>
        </p:spPr>
        <p:txBody>
          <a:bodyPr/>
          <a:lstStyle/>
          <a:p>
            <a:pPr>
              <a:buFont typeface="Arial" pitchFamily="34" charset="0"/>
              <a:buNone/>
            </a:pPr>
            <a:endParaRPr lang="en-GB" sz="1600"/>
          </a:p>
          <a:p>
            <a:pPr>
              <a:buFont typeface="Arial" pitchFamily="34" charset="0"/>
              <a:buNone/>
            </a:pPr>
            <a:endParaRPr lang="en-GB" sz="1400"/>
          </a:p>
          <a:p>
            <a:pPr>
              <a:buFont typeface="Arial" pitchFamily="34" charset="0"/>
              <a:buNone/>
            </a:pPr>
            <a:endParaRPr lang="en-GB"/>
          </a:p>
        </p:txBody>
      </p:sp>
      <p:sp>
        <p:nvSpPr>
          <p:cNvPr id="219140" name="TextBox 8"/>
          <p:cNvSpPr txBox="1">
            <a:spLocks noChangeArrowheads="1"/>
          </p:cNvSpPr>
          <p:nvPr/>
        </p:nvSpPr>
        <p:spPr bwMode="auto">
          <a:xfrm>
            <a:off x="381000" y="1625600"/>
            <a:ext cx="8497888" cy="4402138"/>
          </a:xfrm>
          <a:prstGeom prst="rect">
            <a:avLst/>
          </a:prstGeom>
          <a:noFill/>
          <a:ln w="9525">
            <a:noFill/>
            <a:miter lim="800000"/>
            <a:headEnd/>
            <a:tailEnd/>
          </a:ln>
        </p:spPr>
        <p:txBody>
          <a:bodyPr>
            <a:spAutoFit/>
          </a:bodyPr>
          <a:lstStyle/>
          <a:p>
            <a:pPr fontAlgn="base">
              <a:spcBef>
                <a:spcPct val="0"/>
              </a:spcBef>
              <a:spcAft>
                <a:spcPct val="0"/>
              </a:spcAft>
            </a:pPr>
            <a:r>
              <a:rPr lang="en-GB" sz="2200">
                <a:solidFill>
                  <a:srgbClr val="808285"/>
                </a:solidFill>
                <a:cs typeface="Arial" pitchFamily="34" charset="0"/>
              </a:rPr>
              <a:t>Recognition of tobacco dependence as a disease and the benefits </a:t>
            </a:r>
            <a:br>
              <a:rPr lang="en-GB" sz="2200">
                <a:solidFill>
                  <a:srgbClr val="808285"/>
                </a:solidFill>
                <a:cs typeface="Arial" pitchFamily="34" charset="0"/>
              </a:rPr>
            </a:br>
            <a:r>
              <a:rPr lang="en-GB" sz="2200">
                <a:solidFill>
                  <a:srgbClr val="808285"/>
                </a:solidFill>
                <a:cs typeface="Arial" pitchFamily="34" charset="0"/>
              </a:rPr>
              <a:t>of treatment</a:t>
            </a:r>
          </a:p>
          <a:p>
            <a:pPr fontAlgn="base">
              <a:spcBef>
                <a:spcPct val="0"/>
              </a:spcBef>
              <a:spcAft>
                <a:spcPct val="0"/>
              </a:spcAft>
            </a:pPr>
            <a:r>
              <a:rPr lang="en-GB" sz="2200">
                <a:solidFill>
                  <a:srgbClr val="808285"/>
                </a:solidFill>
                <a:cs typeface="Arial" pitchFamily="34" charset="0"/>
              </a:rPr>
              <a:t>Surveillance of smoking prevalence </a:t>
            </a:r>
          </a:p>
          <a:p>
            <a:pPr fontAlgn="base">
              <a:spcBef>
                <a:spcPct val="0"/>
              </a:spcBef>
              <a:spcAft>
                <a:spcPct val="0"/>
              </a:spcAft>
            </a:pPr>
            <a:r>
              <a:rPr lang="en-GB" sz="2200">
                <a:solidFill>
                  <a:srgbClr val="808285"/>
                </a:solidFill>
                <a:cs typeface="Arial" pitchFamily="34" charset="0"/>
              </a:rPr>
              <a:t>Smoking prevalence targets set and tracked</a:t>
            </a:r>
          </a:p>
          <a:p>
            <a:pPr fontAlgn="base">
              <a:spcBef>
                <a:spcPts val="1800"/>
              </a:spcBef>
              <a:spcAft>
                <a:spcPct val="0"/>
              </a:spcAft>
            </a:pPr>
            <a:r>
              <a:rPr lang="en-GB" sz="2200">
                <a:solidFill>
                  <a:srgbClr val="808285"/>
                </a:solidFill>
                <a:cs typeface="Arial" pitchFamily="34" charset="0"/>
              </a:rPr>
              <a:t>Tobacco prices set at a high-level</a:t>
            </a:r>
          </a:p>
          <a:p>
            <a:pPr fontAlgn="base">
              <a:spcBef>
                <a:spcPts val="1800"/>
              </a:spcBef>
              <a:spcAft>
                <a:spcPct val="0"/>
              </a:spcAft>
            </a:pPr>
            <a:r>
              <a:rPr lang="en-GB" sz="2200">
                <a:solidFill>
                  <a:srgbClr val="808285"/>
                </a:solidFill>
                <a:cs typeface="Arial" pitchFamily="34" charset="0"/>
              </a:rPr>
              <a:t>Full access to smoking cessation services</a:t>
            </a:r>
          </a:p>
          <a:p>
            <a:pPr fontAlgn="base">
              <a:spcBef>
                <a:spcPct val="0"/>
              </a:spcBef>
              <a:spcAft>
                <a:spcPct val="0"/>
              </a:spcAft>
            </a:pPr>
            <a:r>
              <a:rPr lang="en-GB" sz="2200">
                <a:solidFill>
                  <a:srgbClr val="808285"/>
                </a:solidFill>
                <a:cs typeface="Arial" pitchFamily="34" charset="0"/>
              </a:rPr>
              <a:t>Reimbursement of smoking cessation services and treatments</a:t>
            </a:r>
          </a:p>
          <a:p>
            <a:pPr fontAlgn="base">
              <a:spcBef>
                <a:spcPct val="0"/>
              </a:spcBef>
              <a:spcAft>
                <a:spcPct val="0"/>
              </a:spcAft>
            </a:pPr>
            <a:r>
              <a:rPr lang="en-GB" sz="2200">
                <a:solidFill>
                  <a:srgbClr val="808285"/>
                </a:solidFill>
                <a:cs typeface="Arial" pitchFamily="34" charset="0"/>
              </a:rPr>
              <a:t>Monitoring success of smoking cessation service</a:t>
            </a:r>
          </a:p>
          <a:p>
            <a:pPr fontAlgn="base">
              <a:spcBef>
                <a:spcPts val="1800"/>
              </a:spcBef>
              <a:spcAft>
                <a:spcPct val="0"/>
              </a:spcAft>
            </a:pPr>
            <a:r>
              <a:rPr lang="en-GB" sz="2200">
                <a:solidFill>
                  <a:srgbClr val="808285"/>
                </a:solidFill>
                <a:cs typeface="Arial" pitchFamily="34" charset="0"/>
              </a:rPr>
              <a:t>Full implementation and enforcement of smoke-free legislation</a:t>
            </a:r>
          </a:p>
          <a:p>
            <a:pPr fontAlgn="base">
              <a:spcBef>
                <a:spcPts val="1800"/>
              </a:spcBef>
              <a:spcAft>
                <a:spcPct val="0"/>
              </a:spcAft>
            </a:pPr>
            <a:r>
              <a:rPr lang="en-GB" sz="2200">
                <a:solidFill>
                  <a:srgbClr val="808285"/>
                </a:solidFill>
                <a:cs typeface="Arial" pitchFamily="34" charset="0"/>
              </a:rPr>
              <a:t>No tobacco industry advertising or promotional activities</a:t>
            </a:r>
          </a:p>
        </p:txBody>
      </p:sp>
      <p:pic>
        <p:nvPicPr>
          <p:cNvPr id="219141" name="Picture 7"/>
          <p:cNvPicPr>
            <a:picLocks noChangeAspect="1" noChangeArrowheads="1"/>
          </p:cNvPicPr>
          <p:nvPr/>
        </p:nvPicPr>
        <p:blipFill>
          <a:blip r:embed="rId3" cstate="print"/>
          <a:srcRect l="87048" t="75308" r="153"/>
          <a:stretch>
            <a:fillRect/>
          </a:stretch>
        </p:blipFill>
        <p:spPr bwMode="auto">
          <a:xfrm>
            <a:off x="4295775" y="476250"/>
            <a:ext cx="576263" cy="558800"/>
          </a:xfrm>
          <a:prstGeom prst="rect">
            <a:avLst/>
          </a:prstGeom>
          <a:noFill/>
          <a:ln w="9525">
            <a:noFill/>
            <a:miter lim="800000"/>
            <a:headEnd/>
            <a:tailEnd/>
          </a:ln>
        </p:spPr>
      </p:pic>
      <p:cxnSp>
        <p:nvCxnSpPr>
          <p:cNvPr id="3" name="Straight Connector 2"/>
          <p:cNvCxnSpPr/>
          <p:nvPr/>
        </p:nvCxnSpPr>
        <p:spPr>
          <a:xfrm>
            <a:off x="523875" y="3117850"/>
            <a:ext cx="7570788"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 y="3717925"/>
            <a:ext cx="7570788"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3875" y="4932363"/>
            <a:ext cx="7570788"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 y="5516563"/>
            <a:ext cx="7570788"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3875" y="1611313"/>
            <a:ext cx="7570788"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 y="6005513"/>
            <a:ext cx="7570788"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GB" b="1"/>
              <a:t>The challenge </a:t>
            </a:r>
          </a:p>
        </p:txBody>
      </p:sp>
      <p:sp>
        <p:nvSpPr>
          <p:cNvPr id="201731" name="Content Placeholder 2"/>
          <p:cNvSpPr>
            <a:spLocks noGrp="1"/>
          </p:cNvSpPr>
          <p:nvPr>
            <p:ph sz="half" idx="1"/>
          </p:nvPr>
        </p:nvSpPr>
        <p:spPr>
          <a:xfrm>
            <a:off x="285750" y="1412875"/>
            <a:ext cx="4916488" cy="4679950"/>
          </a:xfrm>
        </p:spPr>
        <p:txBody>
          <a:bodyPr/>
          <a:lstStyle/>
          <a:p>
            <a:r>
              <a:rPr lang="en-GB"/>
              <a:t>650,000 people are killed every year </a:t>
            </a:r>
            <a:br>
              <a:rPr lang="en-GB"/>
            </a:br>
            <a:r>
              <a:rPr lang="en-GB"/>
              <a:t>by tobacco</a:t>
            </a:r>
            <a:r>
              <a:rPr lang="en-GB" baseline="30000"/>
              <a:t>1</a:t>
            </a:r>
            <a:endParaRPr lang="en-GB"/>
          </a:p>
          <a:p>
            <a:r>
              <a:rPr lang="en-GB"/>
              <a:t>Not enough is being done to combat tobacco dependence</a:t>
            </a:r>
            <a:endParaRPr lang="en-GB" baseline="30000">
              <a:solidFill>
                <a:srgbClr val="FF0000"/>
              </a:solidFill>
            </a:endParaRPr>
          </a:p>
          <a:p>
            <a:r>
              <a:rPr lang="en-GB"/>
              <a:t>All EU member states have signed up </a:t>
            </a:r>
            <a:br>
              <a:rPr lang="en-GB"/>
            </a:br>
            <a:r>
              <a:rPr lang="en-GB"/>
              <a:t>to The WHO’s Framework Convention </a:t>
            </a:r>
            <a:br>
              <a:rPr lang="en-GB"/>
            </a:br>
            <a:r>
              <a:rPr lang="en-GB"/>
              <a:t>on Tobacco Control (FCTC)</a:t>
            </a:r>
            <a:r>
              <a:rPr lang="en-GB" baseline="30000"/>
              <a:t>2</a:t>
            </a:r>
          </a:p>
          <a:p>
            <a:r>
              <a:rPr lang="en-GB"/>
              <a:t>Article 14 for the FCTC specifically covers demand reduction measures concerning tobacco dependence and cessation</a:t>
            </a:r>
            <a:r>
              <a:rPr lang="en-GB" baseline="30000"/>
              <a:t> 2</a:t>
            </a:r>
            <a:endParaRPr lang="en-GB"/>
          </a:p>
          <a:p>
            <a:r>
              <a:rPr lang="en-GB"/>
              <a:t>Each Party should develop integrated guidelines based on </a:t>
            </a:r>
            <a:r>
              <a:rPr lang="en-GB" b="1" i="1"/>
              <a:t>scientific evidence and best practice </a:t>
            </a:r>
            <a:r>
              <a:rPr lang="en-GB"/>
              <a:t>to promote cessation of tobacco use, and provide treatment for tobacco dependence </a:t>
            </a:r>
            <a:r>
              <a:rPr lang="en-GB" baseline="30000"/>
              <a:t>2</a:t>
            </a:r>
            <a:endParaRPr lang="en-GB"/>
          </a:p>
          <a:p>
            <a:endParaRPr lang="en-GB"/>
          </a:p>
        </p:txBody>
      </p:sp>
      <p:pic>
        <p:nvPicPr>
          <p:cNvPr id="201732" name="Picture 5"/>
          <p:cNvPicPr>
            <a:picLocks noChangeAspect="1" noChangeArrowheads="1"/>
          </p:cNvPicPr>
          <p:nvPr/>
        </p:nvPicPr>
        <p:blipFill>
          <a:blip r:embed="rId3" cstate="print"/>
          <a:srcRect/>
          <a:stretch>
            <a:fillRect/>
          </a:stretch>
        </p:blipFill>
        <p:spPr bwMode="auto">
          <a:xfrm>
            <a:off x="5435600" y="1412875"/>
            <a:ext cx="2736850" cy="4857750"/>
          </a:xfrm>
          <a:prstGeom prst="rect">
            <a:avLst/>
          </a:prstGeom>
          <a:noFill/>
          <a:ln w="9525">
            <a:noFill/>
            <a:miter lim="800000"/>
            <a:headEnd/>
            <a:tailEnd/>
          </a:ln>
        </p:spPr>
      </p:pic>
      <p:pic>
        <p:nvPicPr>
          <p:cNvPr id="201733" name="Picture 5"/>
          <p:cNvPicPr>
            <a:picLocks noChangeAspect="1" noChangeArrowheads="1"/>
          </p:cNvPicPr>
          <p:nvPr/>
        </p:nvPicPr>
        <p:blipFill>
          <a:blip r:embed="rId4" cstate="print"/>
          <a:srcRect r="43" b="40"/>
          <a:stretch>
            <a:fillRect/>
          </a:stretch>
        </p:blipFill>
        <p:spPr bwMode="auto">
          <a:xfrm>
            <a:off x="5435600" y="1412875"/>
            <a:ext cx="2736850" cy="4824413"/>
          </a:xfrm>
          <a:prstGeom prst="rect">
            <a:avLst/>
          </a:prstGeom>
          <a:noFill/>
          <a:ln w="9525">
            <a:noFill/>
            <a:miter lim="800000"/>
            <a:headEnd/>
            <a:tailEnd/>
          </a:ln>
        </p:spPr>
      </p:pic>
      <p:pic>
        <p:nvPicPr>
          <p:cNvPr id="28677" name="Picture 5"/>
          <p:cNvPicPr>
            <a:picLocks noChangeAspect="1" noChangeArrowheads="1"/>
          </p:cNvPicPr>
          <p:nvPr/>
        </p:nvPicPr>
        <p:blipFill>
          <a:blip r:embed="rId5" cstate="print"/>
          <a:srcRect r="23"/>
          <a:stretch>
            <a:fillRect/>
          </a:stretch>
        </p:blipFill>
        <p:spPr bwMode="auto">
          <a:xfrm>
            <a:off x="5435600" y="1412875"/>
            <a:ext cx="3063875" cy="4875213"/>
          </a:xfrm>
          <a:prstGeom prst="rect">
            <a:avLst/>
          </a:prstGeom>
          <a:ln>
            <a:noFill/>
          </a:ln>
          <a:effectLst>
            <a:outerShdw blurRad="292100" dist="139700" dir="2700000" algn="tl" rotWithShape="0">
              <a:srgbClr val="333333">
                <a:alpha val="65000"/>
              </a:srgbClr>
            </a:outerShdw>
          </a:effectLst>
        </p:spPr>
      </p:pic>
      <p:sp>
        <p:nvSpPr>
          <p:cNvPr id="156679" name="Rectangle 6"/>
          <p:cNvSpPr>
            <a:spLocks noChangeArrowheads="1"/>
          </p:cNvSpPr>
          <p:nvPr/>
        </p:nvSpPr>
        <p:spPr bwMode="auto">
          <a:xfrm>
            <a:off x="250825" y="6453188"/>
            <a:ext cx="76342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defRPr/>
            </a:pPr>
            <a:r>
              <a:rPr lang="nl-NL" sz="800" dirty="0">
                <a:solidFill>
                  <a:srgbClr val="000000"/>
                </a:solidFill>
                <a:latin typeface="Arial" pitchFamily="34" charset="0"/>
                <a:cs typeface="Arial" pitchFamily="34" charset="0"/>
              </a:rPr>
              <a:t>1 Mladovsky P, Allen S, Masseria C </a:t>
            </a:r>
            <a:r>
              <a:rPr lang="nl-NL" sz="800" i="1" dirty="0">
                <a:solidFill>
                  <a:srgbClr val="000000"/>
                </a:solidFill>
                <a:latin typeface="Arial" pitchFamily="34" charset="0"/>
                <a:cs typeface="Arial" pitchFamily="34" charset="0"/>
              </a:rPr>
              <a:t>et al. </a:t>
            </a:r>
            <a:r>
              <a:rPr lang="en-GB" sz="800" dirty="0">
                <a:solidFill>
                  <a:srgbClr val="000000"/>
                </a:solidFill>
                <a:latin typeface="Arial" pitchFamily="34" charset="0"/>
                <a:cs typeface="Arial" pitchFamily="34" charset="0"/>
              </a:rPr>
              <a:t>Health in the European Union, Trends and Analysis. 2009. European Observatory on Health Systems and Policies. World Health Organization	                 2 WHO Framework Convention on Tobacco Control, World Health Organization, Geneva, Switzerland, 2005. ISBN 92 4 159101 3</a:t>
            </a:r>
          </a:p>
          <a:p>
            <a:pPr fontAlgn="base">
              <a:spcBef>
                <a:spcPct val="0"/>
              </a:spcBef>
              <a:spcAft>
                <a:spcPct val="0"/>
              </a:spcAft>
              <a:defRPr/>
            </a:pPr>
            <a:endParaRPr lang="en-GB" sz="1050" dirty="0">
              <a:solidFill>
                <a:srgbClr val="000000"/>
              </a:solidFill>
              <a:latin typeface="Arial" pitchFamily="34" charset="0"/>
              <a:cs typeface="Arial" pitchFamily="34"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GB" b="1" dirty="0"/>
              <a:t>An “ideal”</a:t>
            </a:r>
            <a:r>
              <a:rPr lang="en-GB" sz="2000" b="1" dirty="0">
                <a:ea typeface="+mn-ea"/>
                <a:cs typeface="Arial" charset="0"/>
              </a:rPr>
              <a:t> </a:t>
            </a:r>
            <a:r>
              <a:rPr lang="en-GB" b="1" dirty="0">
                <a:ea typeface="+mn-ea"/>
                <a:cs typeface="Arial" charset="0"/>
              </a:rPr>
              <a:t>country           </a:t>
            </a:r>
            <a:r>
              <a:rPr lang="en-GB" sz="3200" b="1" dirty="0">
                <a:solidFill>
                  <a:srgbClr val="0070C0"/>
                </a:solidFill>
                <a:ea typeface="+mn-ea"/>
                <a:cs typeface="Arial" charset="0"/>
              </a:rPr>
              <a:t>Services</a:t>
            </a:r>
            <a:endParaRPr lang="en-GB" b="1" dirty="0">
              <a:solidFill>
                <a:srgbClr val="0070C0"/>
              </a:solidFill>
            </a:endParaRPr>
          </a:p>
        </p:txBody>
      </p:sp>
      <p:sp>
        <p:nvSpPr>
          <p:cNvPr id="220163" name="TextBox 9"/>
          <p:cNvSpPr txBox="1">
            <a:spLocks noChangeArrowheads="1"/>
          </p:cNvSpPr>
          <p:nvPr/>
        </p:nvSpPr>
        <p:spPr bwMode="auto">
          <a:xfrm>
            <a:off x="395288" y="1554163"/>
            <a:ext cx="8569325" cy="4032250"/>
          </a:xfrm>
          <a:prstGeom prst="rect">
            <a:avLst/>
          </a:prstGeom>
          <a:noFill/>
          <a:ln w="9525">
            <a:noFill/>
            <a:miter lim="800000"/>
            <a:headEnd/>
            <a:tailEnd/>
          </a:ln>
        </p:spPr>
        <p:txBody>
          <a:bodyPr>
            <a:spAutoFit/>
          </a:bodyPr>
          <a:lstStyle/>
          <a:p>
            <a:pPr fontAlgn="base">
              <a:spcBef>
                <a:spcPts val="1200"/>
              </a:spcBef>
              <a:spcAft>
                <a:spcPct val="0"/>
              </a:spcAft>
            </a:pPr>
            <a:r>
              <a:rPr lang="en-GB" sz="2400" b="1" i="1">
                <a:solidFill>
                  <a:srgbClr val="808285"/>
                </a:solidFill>
                <a:cs typeface="Arial" pitchFamily="34" charset="0"/>
              </a:rPr>
              <a:t>Physicians</a:t>
            </a:r>
            <a:r>
              <a:rPr lang="en-GB" sz="2400">
                <a:solidFill>
                  <a:srgbClr val="808285"/>
                </a:solidFill>
                <a:cs typeface="Arial" pitchFamily="34" charset="0"/>
              </a:rPr>
              <a:t> comprehensively involved in smoking cessation</a:t>
            </a:r>
          </a:p>
          <a:p>
            <a:pPr fontAlgn="base">
              <a:spcBef>
                <a:spcPts val="1200"/>
              </a:spcBef>
              <a:spcAft>
                <a:spcPct val="0"/>
              </a:spcAft>
            </a:pPr>
            <a:r>
              <a:rPr lang="en-GB" sz="2400" b="1" i="1">
                <a:solidFill>
                  <a:srgbClr val="808285"/>
                </a:solidFill>
                <a:cs typeface="Arial" pitchFamily="34" charset="0"/>
              </a:rPr>
              <a:t>All healthcare professionals </a:t>
            </a:r>
            <a:r>
              <a:rPr lang="en-GB" sz="2400">
                <a:solidFill>
                  <a:srgbClr val="808285"/>
                </a:solidFill>
                <a:cs typeface="Arial" pitchFamily="34" charset="0"/>
              </a:rPr>
              <a:t>comprehensively involved in smoking cessation</a:t>
            </a:r>
          </a:p>
          <a:p>
            <a:pPr fontAlgn="base">
              <a:spcBef>
                <a:spcPts val="1200"/>
              </a:spcBef>
              <a:spcAft>
                <a:spcPct val="0"/>
              </a:spcAft>
            </a:pPr>
            <a:r>
              <a:rPr lang="en-GB" sz="2400">
                <a:solidFill>
                  <a:srgbClr val="808285"/>
                </a:solidFill>
                <a:cs typeface="Arial" pitchFamily="34" charset="0"/>
              </a:rPr>
              <a:t>Smoking cessation services organised from a central organisation with a network of smoking cessation centres</a:t>
            </a:r>
          </a:p>
          <a:p>
            <a:pPr fontAlgn="base">
              <a:spcBef>
                <a:spcPts val="1200"/>
              </a:spcBef>
              <a:spcAft>
                <a:spcPct val="0"/>
              </a:spcAft>
            </a:pPr>
            <a:r>
              <a:rPr lang="en-GB" sz="2400">
                <a:solidFill>
                  <a:srgbClr val="808285"/>
                </a:solidFill>
                <a:cs typeface="Arial" pitchFamily="34" charset="0"/>
              </a:rPr>
              <a:t>Smoking cessation strategy with guidance on service provision available and with government endorsement</a:t>
            </a:r>
          </a:p>
          <a:p>
            <a:pPr fontAlgn="base">
              <a:spcBef>
                <a:spcPts val="1200"/>
              </a:spcBef>
              <a:spcAft>
                <a:spcPct val="0"/>
              </a:spcAft>
            </a:pPr>
            <a:r>
              <a:rPr lang="en-GB" sz="2400">
                <a:solidFill>
                  <a:srgbClr val="808285"/>
                </a:solidFill>
                <a:cs typeface="Arial" pitchFamily="34" charset="0"/>
              </a:rPr>
              <a:t>Medical society approved </a:t>
            </a:r>
            <a:r>
              <a:rPr lang="en-GB" sz="2400" b="1" i="1">
                <a:solidFill>
                  <a:srgbClr val="808285"/>
                </a:solidFill>
                <a:cs typeface="Arial" pitchFamily="34" charset="0"/>
              </a:rPr>
              <a:t>treatment guidelines disseminated </a:t>
            </a:r>
            <a:br>
              <a:rPr lang="en-GB" sz="2400" b="1" i="1">
                <a:solidFill>
                  <a:srgbClr val="808285"/>
                </a:solidFill>
                <a:cs typeface="Arial" pitchFamily="34" charset="0"/>
              </a:rPr>
            </a:br>
            <a:r>
              <a:rPr lang="en-GB" sz="2400" b="1" i="1">
                <a:solidFill>
                  <a:srgbClr val="808285"/>
                </a:solidFill>
                <a:cs typeface="Arial" pitchFamily="34" charset="0"/>
              </a:rPr>
              <a:t>and implemented</a:t>
            </a:r>
          </a:p>
        </p:txBody>
      </p:sp>
      <p:pic>
        <p:nvPicPr>
          <p:cNvPr id="220164" name="Picture 9"/>
          <p:cNvPicPr>
            <a:picLocks noChangeAspect="1" noChangeArrowheads="1"/>
          </p:cNvPicPr>
          <p:nvPr/>
        </p:nvPicPr>
        <p:blipFill>
          <a:blip r:embed="rId3" cstate="print"/>
          <a:srcRect r="258" b="308"/>
          <a:stretch>
            <a:fillRect/>
          </a:stretch>
        </p:blipFill>
        <p:spPr bwMode="auto">
          <a:xfrm>
            <a:off x="4284663" y="476250"/>
            <a:ext cx="576262" cy="576263"/>
          </a:xfrm>
          <a:prstGeom prst="rect">
            <a:avLst/>
          </a:prstGeom>
          <a:noFill/>
          <a:ln w="9525">
            <a:noFill/>
            <a:miter lim="800000"/>
            <a:headEnd/>
            <a:tailEnd/>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GB" b="1" dirty="0"/>
              <a:t>An “ideal” </a:t>
            </a:r>
            <a:r>
              <a:rPr lang="en-GB" b="1" dirty="0">
                <a:cs typeface="Arial" charset="0"/>
              </a:rPr>
              <a:t>country</a:t>
            </a:r>
            <a:r>
              <a:rPr lang="en-GB" b="1" dirty="0"/>
              <a:t>           </a:t>
            </a:r>
            <a:r>
              <a:rPr lang="en-GB" sz="3200" b="1" dirty="0">
                <a:solidFill>
                  <a:srgbClr val="0070C0"/>
                </a:solidFill>
              </a:rPr>
              <a:t>Education</a:t>
            </a:r>
            <a:endParaRPr lang="en-GB" b="1" dirty="0">
              <a:solidFill>
                <a:srgbClr val="0070C0"/>
              </a:solidFill>
            </a:endParaRPr>
          </a:p>
        </p:txBody>
      </p:sp>
      <p:sp>
        <p:nvSpPr>
          <p:cNvPr id="5" name="Rectangle 4"/>
          <p:cNvSpPr/>
          <p:nvPr/>
        </p:nvSpPr>
        <p:spPr>
          <a:xfrm>
            <a:off x="611188" y="5129130"/>
            <a:ext cx="7994650" cy="695325"/>
          </a:xfrm>
          <a:prstGeom prst="rect">
            <a:avLst/>
          </a:prstGeom>
          <a:solidFill>
            <a:srgbClr val="1F497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ts val="2100"/>
              </a:lnSpc>
              <a:spcBef>
                <a:spcPct val="0"/>
              </a:spcBef>
              <a:spcAft>
                <a:spcPts val="600"/>
              </a:spcAft>
              <a:defRPr/>
            </a:pPr>
            <a:r>
              <a:rPr lang="en-GB" sz="2000" b="1" dirty="0">
                <a:solidFill>
                  <a:srgbClr val="FFFFFF"/>
                </a:solidFill>
              </a:rPr>
              <a:t>The EQUIPP report compares the 20 counties </a:t>
            </a:r>
            <a:br>
              <a:rPr lang="en-GB" sz="2000" b="1" dirty="0">
                <a:solidFill>
                  <a:srgbClr val="FFFFFF"/>
                </a:solidFill>
              </a:rPr>
            </a:br>
            <a:r>
              <a:rPr lang="en-GB" sz="2000" b="1" dirty="0">
                <a:solidFill>
                  <a:srgbClr val="FFFFFF"/>
                </a:solidFill>
              </a:rPr>
              <a:t>studied to this “ideal” country</a:t>
            </a:r>
          </a:p>
        </p:txBody>
      </p:sp>
      <p:sp>
        <p:nvSpPr>
          <p:cNvPr id="221190" name="TextBox 5"/>
          <p:cNvSpPr txBox="1">
            <a:spLocks noChangeArrowheads="1"/>
          </p:cNvSpPr>
          <p:nvPr/>
        </p:nvSpPr>
        <p:spPr bwMode="auto">
          <a:xfrm>
            <a:off x="323850" y="981075"/>
            <a:ext cx="7920038" cy="4248150"/>
          </a:xfrm>
          <a:prstGeom prst="rect">
            <a:avLst/>
          </a:prstGeom>
          <a:noFill/>
          <a:ln w="9525">
            <a:noFill/>
            <a:miter lim="800000"/>
            <a:headEnd/>
            <a:tailEnd/>
          </a:ln>
        </p:spPr>
        <p:txBody>
          <a:bodyPr>
            <a:spAutoFit/>
          </a:bodyPr>
          <a:lstStyle/>
          <a:p>
            <a:pPr fontAlgn="base">
              <a:spcBef>
                <a:spcPts val="1200"/>
              </a:spcBef>
              <a:spcAft>
                <a:spcPct val="0"/>
              </a:spcAft>
            </a:pPr>
            <a:r>
              <a:rPr lang="en-GB" sz="2800">
                <a:solidFill>
                  <a:srgbClr val="808285"/>
                </a:solidFill>
                <a:cs typeface="Arial" pitchFamily="34" charset="0"/>
              </a:rPr>
              <a:t>           </a:t>
            </a:r>
          </a:p>
          <a:p>
            <a:pPr fontAlgn="base">
              <a:spcBef>
                <a:spcPts val="1200"/>
              </a:spcBef>
              <a:spcAft>
                <a:spcPct val="0"/>
              </a:spcAft>
            </a:pPr>
            <a:r>
              <a:rPr lang="en-GB" sz="2400">
                <a:solidFill>
                  <a:srgbClr val="808285"/>
                </a:solidFill>
                <a:cs typeface="Arial" pitchFamily="34" charset="0"/>
              </a:rPr>
              <a:t>Physicians educated and trained on smoking cessation</a:t>
            </a:r>
          </a:p>
          <a:p>
            <a:pPr fontAlgn="base">
              <a:spcBef>
                <a:spcPts val="1200"/>
              </a:spcBef>
              <a:spcAft>
                <a:spcPct val="0"/>
              </a:spcAft>
            </a:pPr>
            <a:r>
              <a:rPr lang="en-GB" sz="2400">
                <a:solidFill>
                  <a:srgbClr val="808285"/>
                </a:solidFill>
                <a:cs typeface="Arial" pitchFamily="34" charset="0"/>
              </a:rPr>
              <a:t>All healthcare professionals comprehensively involved in smoking cessation</a:t>
            </a:r>
          </a:p>
          <a:p>
            <a:pPr fontAlgn="base">
              <a:spcBef>
                <a:spcPts val="1200"/>
              </a:spcBef>
              <a:spcAft>
                <a:spcPct val="0"/>
              </a:spcAft>
            </a:pPr>
            <a:r>
              <a:rPr lang="en-GB" sz="2400">
                <a:solidFill>
                  <a:srgbClr val="808285"/>
                </a:solidFill>
                <a:cs typeface="Arial" pitchFamily="34" charset="0"/>
              </a:rPr>
              <a:t>The general public (particularly children and people in lower socio-economic groups) educated on smoking and smoking cessation</a:t>
            </a:r>
          </a:p>
          <a:p>
            <a:pPr fontAlgn="base">
              <a:spcBef>
                <a:spcPts val="1200"/>
              </a:spcBef>
              <a:spcAft>
                <a:spcPct val="0"/>
              </a:spcAft>
            </a:pPr>
            <a:r>
              <a:rPr lang="en-GB" sz="2400">
                <a:solidFill>
                  <a:srgbClr val="808285"/>
                </a:solidFill>
                <a:cs typeface="Arial" pitchFamily="34" charset="0"/>
              </a:rPr>
              <a:t>Medical student education on smoking and smoking cessation</a:t>
            </a:r>
          </a:p>
          <a:p>
            <a:pPr fontAlgn="base">
              <a:spcBef>
                <a:spcPts val="1200"/>
              </a:spcBef>
              <a:spcAft>
                <a:spcPct val="0"/>
              </a:spcAft>
            </a:pPr>
            <a:endParaRPr lang="en-GB" sz="2400">
              <a:solidFill>
                <a:srgbClr val="000000"/>
              </a:solidFill>
              <a:cs typeface="Arial" pitchFamily="34" charset="0"/>
            </a:endParaRPr>
          </a:p>
        </p:txBody>
      </p:sp>
      <p:pic>
        <p:nvPicPr>
          <p:cNvPr id="221191" name="Picture 7"/>
          <p:cNvPicPr>
            <a:picLocks noChangeAspect="1" noChangeArrowheads="1"/>
          </p:cNvPicPr>
          <p:nvPr/>
        </p:nvPicPr>
        <p:blipFill>
          <a:blip r:embed="rId4" cstate="print"/>
          <a:srcRect l="87048" t="75308" r="153"/>
          <a:stretch>
            <a:fillRect/>
          </a:stretch>
        </p:blipFill>
        <p:spPr bwMode="auto">
          <a:xfrm>
            <a:off x="4321175" y="476250"/>
            <a:ext cx="550863" cy="5857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GB" b="1" dirty="0"/>
              <a:t>Conclusions from EQUIPP </a:t>
            </a:r>
          </a:p>
        </p:txBody>
      </p:sp>
      <p:sp>
        <p:nvSpPr>
          <p:cNvPr id="178179" name="Content Placeholder 10"/>
          <p:cNvSpPr>
            <a:spLocks noGrp="1"/>
          </p:cNvSpPr>
          <p:nvPr>
            <p:ph sz="half" idx="1"/>
          </p:nvPr>
        </p:nvSpPr>
        <p:spPr>
          <a:xfrm>
            <a:off x="285750" y="1773238"/>
            <a:ext cx="5165725" cy="4679950"/>
          </a:xfrm>
        </p:spPr>
        <p:txBody>
          <a:bodyPr>
            <a:normAutofit lnSpcReduction="10000"/>
          </a:bodyPr>
          <a:lstStyle/>
          <a:p>
            <a:pPr>
              <a:lnSpc>
                <a:spcPct val="100000"/>
              </a:lnSpc>
              <a:spcBef>
                <a:spcPts val="600"/>
              </a:spcBef>
              <a:spcAft>
                <a:spcPts val="0"/>
              </a:spcAft>
              <a:buClr>
                <a:schemeClr val="accent5"/>
              </a:buClr>
              <a:buFont typeface="Arial" charset="0"/>
              <a:buChar char="•"/>
              <a:defRPr/>
            </a:pPr>
            <a:r>
              <a:rPr lang="en-GB" sz="2400" dirty="0"/>
              <a:t>Whether trying :</a:t>
            </a:r>
          </a:p>
          <a:p>
            <a:pPr lvl="1">
              <a:lnSpc>
                <a:spcPct val="100000"/>
              </a:lnSpc>
              <a:spcBef>
                <a:spcPts val="600"/>
              </a:spcBef>
              <a:spcAft>
                <a:spcPts val="0"/>
              </a:spcAft>
              <a:buClr>
                <a:schemeClr val="accent5"/>
              </a:buClr>
              <a:buFont typeface="Arial" charset="0"/>
              <a:buChar char="–"/>
              <a:defRPr/>
            </a:pPr>
            <a:r>
              <a:rPr lang="en-GB" sz="2000" dirty="0"/>
              <a:t>to prevent people from starting</a:t>
            </a:r>
          </a:p>
          <a:p>
            <a:pPr lvl="1">
              <a:lnSpc>
                <a:spcPct val="100000"/>
              </a:lnSpc>
              <a:spcBef>
                <a:spcPts val="600"/>
              </a:spcBef>
              <a:spcAft>
                <a:spcPts val="0"/>
              </a:spcAft>
              <a:buClr>
                <a:schemeClr val="accent5"/>
              </a:buClr>
              <a:buFont typeface="Arial" charset="0"/>
              <a:buChar char="–"/>
              <a:defRPr/>
            </a:pPr>
            <a:r>
              <a:rPr lang="en-GB" sz="2000" dirty="0"/>
              <a:t>to encourage quitting </a:t>
            </a:r>
          </a:p>
          <a:p>
            <a:pPr lvl="1">
              <a:lnSpc>
                <a:spcPct val="100000"/>
              </a:lnSpc>
              <a:spcBef>
                <a:spcPts val="600"/>
              </a:spcBef>
              <a:spcAft>
                <a:spcPts val="0"/>
              </a:spcAft>
              <a:buClr>
                <a:schemeClr val="accent5"/>
              </a:buClr>
              <a:buFont typeface="Arial" charset="0"/>
              <a:buChar char="–"/>
              <a:defRPr/>
            </a:pPr>
            <a:r>
              <a:rPr lang="en-GB" sz="2000" dirty="0"/>
              <a:t>to maintain abstinence or</a:t>
            </a:r>
          </a:p>
          <a:p>
            <a:pPr lvl="1">
              <a:lnSpc>
                <a:spcPct val="100000"/>
              </a:lnSpc>
              <a:spcBef>
                <a:spcPts val="600"/>
              </a:spcBef>
              <a:spcAft>
                <a:spcPts val="0"/>
              </a:spcAft>
              <a:buClr>
                <a:schemeClr val="accent5"/>
              </a:buClr>
              <a:buFont typeface="Arial" charset="0"/>
              <a:buChar char="–"/>
              <a:defRPr/>
            </a:pPr>
            <a:r>
              <a:rPr lang="en-GB" sz="2000" dirty="0"/>
              <a:t>to  support quitters who relapse</a:t>
            </a:r>
          </a:p>
          <a:p>
            <a:pPr lvl="1">
              <a:lnSpc>
                <a:spcPct val="100000"/>
              </a:lnSpc>
              <a:spcBef>
                <a:spcPts val="600"/>
              </a:spcBef>
              <a:spcAft>
                <a:spcPts val="0"/>
              </a:spcAft>
              <a:buClr>
                <a:schemeClr val="accent5"/>
              </a:buClr>
              <a:buFont typeface="Arial" charset="0"/>
              <a:buChar char="–"/>
              <a:defRPr/>
            </a:pPr>
            <a:endParaRPr lang="en-GB" sz="2000" dirty="0"/>
          </a:p>
          <a:p>
            <a:pPr>
              <a:lnSpc>
                <a:spcPct val="100000"/>
              </a:lnSpc>
              <a:spcBef>
                <a:spcPts val="600"/>
              </a:spcBef>
              <a:spcAft>
                <a:spcPts val="0"/>
              </a:spcAft>
              <a:buClr>
                <a:schemeClr val="accent5"/>
              </a:buClr>
              <a:buFont typeface="Arial" charset="0"/>
              <a:buChar char="•"/>
              <a:defRPr/>
            </a:pPr>
            <a:r>
              <a:rPr lang="en-GB" sz="2400" dirty="0"/>
              <a:t>Implementation of a comprehensive programme gives best results </a:t>
            </a:r>
          </a:p>
          <a:p>
            <a:pPr>
              <a:lnSpc>
                <a:spcPct val="100000"/>
              </a:lnSpc>
              <a:spcBef>
                <a:spcPts val="600"/>
              </a:spcBef>
              <a:spcAft>
                <a:spcPts val="0"/>
              </a:spcAft>
              <a:buClr>
                <a:schemeClr val="accent5"/>
              </a:buClr>
              <a:buFont typeface="Arial" charset="0"/>
              <a:buChar char="•"/>
              <a:defRPr/>
            </a:pPr>
            <a:endParaRPr lang="en-GB" sz="2400" dirty="0"/>
          </a:p>
          <a:p>
            <a:pPr>
              <a:lnSpc>
                <a:spcPct val="100000"/>
              </a:lnSpc>
              <a:spcBef>
                <a:spcPts val="600"/>
              </a:spcBef>
              <a:spcAft>
                <a:spcPts val="0"/>
              </a:spcAft>
              <a:buClr>
                <a:schemeClr val="accent5"/>
              </a:buClr>
              <a:buFont typeface="Arial" charset="0"/>
              <a:buChar char="•"/>
              <a:defRPr/>
            </a:pPr>
            <a:r>
              <a:rPr lang="en-GB" sz="2400" dirty="0"/>
              <a:t>The need for an Integrated approach</a:t>
            </a:r>
            <a:br>
              <a:rPr lang="en-GB" sz="2400" dirty="0"/>
            </a:br>
            <a:r>
              <a:rPr lang="en-GB" sz="2400" dirty="0"/>
              <a:t>is essential to successfully apply the report  recommendations </a:t>
            </a:r>
            <a:br>
              <a:rPr lang="en-GB" sz="2400" dirty="0"/>
            </a:br>
            <a:endParaRPr lang="en-GB" dirty="0"/>
          </a:p>
        </p:txBody>
      </p:sp>
      <p:pic>
        <p:nvPicPr>
          <p:cNvPr id="67587" name="Picture 11"/>
          <p:cNvPicPr>
            <a:picLocks noChangeAspect="1" noChangeArrowheads="1"/>
          </p:cNvPicPr>
          <p:nvPr/>
        </p:nvPicPr>
        <p:blipFill>
          <a:blip r:embed="rId3" cstate="print"/>
          <a:srcRect b="29"/>
          <a:stretch>
            <a:fillRect/>
          </a:stretch>
        </p:blipFill>
        <p:spPr bwMode="auto">
          <a:xfrm>
            <a:off x="5451475" y="1574800"/>
            <a:ext cx="3095625" cy="44148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
          <p:cNvSpPr>
            <a:spLocks noChangeArrowheads="1"/>
          </p:cNvSpPr>
          <p:nvPr/>
        </p:nvSpPr>
        <p:spPr bwMode="auto">
          <a:xfrm>
            <a:off x="14288" y="1844675"/>
            <a:ext cx="9144000" cy="2554288"/>
          </a:xfrm>
          <a:prstGeom prst="rect">
            <a:avLst/>
          </a:prstGeom>
          <a:noFill/>
          <a:ln w="9525">
            <a:noFill/>
            <a:miter lim="800000"/>
            <a:headEnd/>
            <a:tailEnd/>
          </a:ln>
        </p:spPr>
        <p:txBody>
          <a:bodyPr>
            <a:spAutoFit/>
          </a:bodyPr>
          <a:lstStyle/>
          <a:p>
            <a:pPr algn="ctr" fontAlgn="base">
              <a:spcBef>
                <a:spcPct val="0"/>
              </a:spcBef>
              <a:spcAft>
                <a:spcPct val="0"/>
              </a:spcAft>
            </a:pPr>
            <a:r>
              <a:rPr lang="en-GB" sz="4000" b="1">
                <a:solidFill>
                  <a:srgbClr val="0070C0"/>
                </a:solidFill>
                <a:latin typeface="Arial" pitchFamily="34" charset="0"/>
                <a:cs typeface="Arial" pitchFamily="34" charset="0"/>
              </a:rPr>
              <a:t>What’s happened since then? </a:t>
            </a:r>
          </a:p>
          <a:p>
            <a:pPr algn="ctr" fontAlgn="base">
              <a:spcBef>
                <a:spcPct val="0"/>
              </a:spcBef>
              <a:spcAft>
                <a:spcPct val="0"/>
              </a:spcAft>
            </a:pPr>
            <a:endParaRPr lang="en-GB" sz="4000" b="1">
              <a:solidFill>
                <a:srgbClr val="00B0F0"/>
              </a:solidFill>
              <a:latin typeface="Arial" pitchFamily="34" charset="0"/>
              <a:cs typeface="Arial" pitchFamily="34" charset="0"/>
            </a:endParaRPr>
          </a:p>
          <a:p>
            <a:pPr algn="ctr" fontAlgn="base">
              <a:spcBef>
                <a:spcPct val="0"/>
              </a:spcBef>
              <a:spcAft>
                <a:spcPct val="0"/>
              </a:spcAft>
            </a:pPr>
            <a:r>
              <a:rPr lang="en-GB" sz="4000">
                <a:solidFill>
                  <a:srgbClr val="00B0F0"/>
                </a:solidFill>
                <a:latin typeface="Arial" pitchFamily="34" charset="0"/>
                <a:cs typeface="Arial" pitchFamily="34" charset="0"/>
              </a:rPr>
              <a:t>Art 14 - COP Uruguay, </a:t>
            </a:r>
          </a:p>
          <a:p>
            <a:pPr algn="ctr" fontAlgn="base">
              <a:spcBef>
                <a:spcPct val="0"/>
              </a:spcBef>
              <a:spcAft>
                <a:spcPct val="0"/>
              </a:spcAft>
            </a:pPr>
            <a:r>
              <a:rPr lang="en-GB" sz="4000">
                <a:solidFill>
                  <a:srgbClr val="00B0F0"/>
                </a:solidFill>
                <a:latin typeface="Arial" pitchFamily="34" charset="0"/>
                <a:cs typeface="Arial" pitchFamily="34" charset="0"/>
              </a:rPr>
              <a:t>15</a:t>
            </a:r>
            <a:r>
              <a:rPr lang="en-GB" sz="4000" baseline="30000">
                <a:solidFill>
                  <a:srgbClr val="00B0F0"/>
                </a:solidFill>
                <a:latin typeface="Arial" pitchFamily="34" charset="0"/>
                <a:cs typeface="Arial" pitchFamily="34" charset="0"/>
              </a:rPr>
              <a:t>th</a:t>
            </a:r>
            <a:r>
              <a:rPr lang="en-GB" sz="4000">
                <a:solidFill>
                  <a:srgbClr val="00B0F0"/>
                </a:solidFill>
                <a:latin typeface="Arial" pitchFamily="34" charset="0"/>
                <a:cs typeface="Arial" pitchFamily="34" charset="0"/>
              </a:rPr>
              <a:t> - 20</a:t>
            </a:r>
            <a:r>
              <a:rPr lang="en-GB" sz="4000" baseline="30000">
                <a:solidFill>
                  <a:srgbClr val="00B0F0"/>
                </a:solidFill>
                <a:latin typeface="Arial" pitchFamily="34" charset="0"/>
                <a:cs typeface="Arial" pitchFamily="34" charset="0"/>
              </a:rPr>
              <a:t>th</a:t>
            </a:r>
            <a:r>
              <a:rPr lang="en-GB" sz="4000">
                <a:solidFill>
                  <a:srgbClr val="00B0F0"/>
                </a:solidFill>
                <a:latin typeface="Arial" pitchFamily="34" charset="0"/>
                <a:cs typeface="Arial" pitchFamily="34" charset="0"/>
              </a:rPr>
              <a:t> November 2010</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r>
              <a:rPr lang="en-GB" b="1">
                <a:solidFill>
                  <a:srgbClr val="00B0F0"/>
                </a:solidFill>
              </a:rPr>
              <a:t>Art 14 WHO FCTC</a:t>
            </a:r>
          </a:p>
        </p:txBody>
      </p:sp>
      <p:sp>
        <p:nvSpPr>
          <p:cNvPr id="224259" name="Rectangle 2"/>
          <p:cNvSpPr>
            <a:spLocks noChangeArrowheads="1"/>
          </p:cNvSpPr>
          <p:nvPr/>
        </p:nvSpPr>
        <p:spPr bwMode="auto">
          <a:xfrm>
            <a:off x="179388" y="1412875"/>
            <a:ext cx="8785225" cy="3632200"/>
          </a:xfrm>
          <a:prstGeom prst="rect">
            <a:avLst/>
          </a:prstGeom>
          <a:noFill/>
          <a:ln w="9525">
            <a:noFill/>
            <a:miter lim="800000"/>
            <a:headEnd/>
            <a:tailEnd/>
          </a:ln>
        </p:spPr>
        <p:txBody>
          <a:bodyPr>
            <a:spAutoFit/>
          </a:bodyPr>
          <a:lstStyle/>
          <a:p>
            <a:pPr fontAlgn="base">
              <a:spcBef>
                <a:spcPct val="0"/>
              </a:spcBef>
              <a:spcAft>
                <a:spcPct val="0"/>
              </a:spcAft>
            </a:pPr>
            <a:r>
              <a:rPr lang="en-GB" sz="2000">
                <a:solidFill>
                  <a:srgbClr val="808285"/>
                </a:solidFill>
                <a:latin typeface="Arial" pitchFamily="34" charset="0"/>
                <a:cs typeface="Arial" pitchFamily="34" charset="0"/>
              </a:rPr>
              <a:t>Article 14 of the WHO Framework Convention on Tobacco Control </a:t>
            </a:r>
            <a:br>
              <a:rPr lang="en-GB" sz="2000">
                <a:solidFill>
                  <a:srgbClr val="808285"/>
                </a:solidFill>
                <a:latin typeface="Arial" pitchFamily="34" charset="0"/>
                <a:cs typeface="Arial" pitchFamily="34" charset="0"/>
              </a:rPr>
            </a:br>
            <a:r>
              <a:rPr lang="en-GB" sz="2000">
                <a:solidFill>
                  <a:srgbClr val="808285"/>
                </a:solidFill>
                <a:latin typeface="Arial" pitchFamily="34" charset="0"/>
                <a:cs typeface="Arial" pitchFamily="34" charset="0"/>
              </a:rPr>
              <a:t>(WHO FCTC) states that:</a:t>
            </a:r>
          </a:p>
          <a:p>
            <a:pPr fontAlgn="base">
              <a:spcBef>
                <a:spcPct val="0"/>
              </a:spcBef>
              <a:spcAft>
                <a:spcPct val="0"/>
              </a:spcAft>
            </a:pPr>
            <a:r>
              <a:rPr lang="en-GB" sz="2000">
                <a:solidFill>
                  <a:srgbClr val="808285"/>
                </a:solidFill>
                <a:latin typeface="Arial" pitchFamily="34" charset="0"/>
                <a:cs typeface="Arial" pitchFamily="34" charset="0"/>
              </a:rPr>
              <a:t> </a:t>
            </a:r>
          </a:p>
          <a:p>
            <a:pPr fontAlgn="base">
              <a:spcBef>
                <a:spcPct val="0"/>
              </a:spcBef>
              <a:spcAft>
                <a:spcPct val="0"/>
              </a:spcAft>
            </a:pPr>
            <a:endParaRPr lang="en-GB" sz="2000">
              <a:solidFill>
                <a:srgbClr val="808285"/>
              </a:solidFill>
              <a:latin typeface="Arial" pitchFamily="34" charset="0"/>
              <a:cs typeface="Arial" pitchFamily="34" charset="0"/>
            </a:endParaRPr>
          </a:p>
          <a:p>
            <a:pPr algn="ctr" fontAlgn="base">
              <a:spcBef>
                <a:spcPct val="0"/>
              </a:spcBef>
              <a:spcAft>
                <a:spcPct val="0"/>
              </a:spcAft>
            </a:pPr>
            <a:r>
              <a:rPr lang="en-GB" sz="2600" b="1" i="1">
                <a:solidFill>
                  <a:srgbClr val="000000"/>
                </a:solidFill>
                <a:latin typeface="Arial" pitchFamily="34" charset="0"/>
                <a:cs typeface="Arial" pitchFamily="34" charset="0"/>
              </a:rPr>
              <a:t>“each Party shall develop and disseminate appropriate, comprehensive and integrated guidelines based on scientific evidence and best practices,</a:t>
            </a:r>
          </a:p>
          <a:p>
            <a:pPr algn="ctr" fontAlgn="base">
              <a:spcBef>
                <a:spcPct val="0"/>
              </a:spcBef>
              <a:spcAft>
                <a:spcPct val="0"/>
              </a:spcAft>
            </a:pPr>
            <a:r>
              <a:rPr lang="en-GB" sz="2400">
                <a:solidFill>
                  <a:srgbClr val="000000"/>
                </a:solidFill>
                <a:latin typeface="Arial" pitchFamily="34" charset="0"/>
                <a:cs typeface="Arial" pitchFamily="34" charset="0"/>
              </a:rPr>
              <a:t>taking into account national circumstances and priorities, and shall take effective measures to promote cessation of tobacco use and adequate treatment for tobacco dependence”. </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79388" y="19050"/>
            <a:ext cx="8574087" cy="1143000"/>
          </a:xfrm>
        </p:spPr>
        <p:txBody>
          <a:bodyPr/>
          <a:lstStyle/>
          <a:p>
            <a:r>
              <a:rPr lang="en-GB" b="1">
                <a:solidFill>
                  <a:srgbClr val="00B0F0"/>
                </a:solidFill>
              </a:rPr>
              <a:t>Actions from COP4 on Article 14</a:t>
            </a:r>
          </a:p>
        </p:txBody>
      </p:sp>
      <p:sp>
        <p:nvSpPr>
          <p:cNvPr id="3" name="Content Placeholder 2"/>
          <p:cNvSpPr>
            <a:spLocks noGrp="1"/>
          </p:cNvSpPr>
          <p:nvPr>
            <p:ph idx="1"/>
          </p:nvPr>
        </p:nvSpPr>
        <p:spPr>
          <a:xfrm>
            <a:off x="276225" y="1489075"/>
            <a:ext cx="8574088" cy="4679950"/>
          </a:xfrm>
        </p:spPr>
        <p:txBody>
          <a:bodyPr/>
          <a:lstStyle/>
          <a:p>
            <a:pPr>
              <a:lnSpc>
                <a:spcPct val="100000"/>
              </a:lnSpc>
              <a:spcBef>
                <a:spcPts val="600"/>
              </a:spcBef>
              <a:spcAft>
                <a:spcPts val="0"/>
              </a:spcAft>
              <a:buFont typeface="Arial" charset="0"/>
              <a:buChar char="•"/>
              <a:defRPr/>
            </a:pPr>
            <a:r>
              <a:rPr lang="en-GB" sz="2600" dirty="0"/>
              <a:t>Conduct a national situation analysis</a:t>
            </a:r>
          </a:p>
          <a:p>
            <a:pPr lvl="1">
              <a:lnSpc>
                <a:spcPct val="100000"/>
              </a:lnSpc>
              <a:spcBef>
                <a:spcPts val="600"/>
              </a:spcBef>
              <a:spcAft>
                <a:spcPts val="0"/>
              </a:spcAft>
              <a:buFont typeface="Arial" charset="0"/>
              <a:buChar char="•"/>
              <a:defRPr/>
            </a:pPr>
            <a:r>
              <a:rPr lang="en-GB" sz="2400" dirty="0"/>
              <a:t>Create or strengthen national coordination</a:t>
            </a:r>
          </a:p>
          <a:p>
            <a:pPr>
              <a:lnSpc>
                <a:spcPct val="100000"/>
              </a:lnSpc>
              <a:spcBef>
                <a:spcPts val="600"/>
              </a:spcBef>
              <a:spcAft>
                <a:spcPts val="0"/>
              </a:spcAft>
              <a:buFont typeface="Arial" charset="0"/>
              <a:buChar char="•"/>
              <a:defRPr/>
            </a:pPr>
            <a:r>
              <a:rPr lang="en-GB" sz="2600" dirty="0"/>
              <a:t>Develop and disseminate comprehensive guidelines</a:t>
            </a:r>
          </a:p>
          <a:p>
            <a:pPr lvl="1">
              <a:lnSpc>
                <a:spcPct val="100000"/>
              </a:lnSpc>
              <a:spcBef>
                <a:spcPts val="600"/>
              </a:spcBef>
              <a:spcAft>
                <a:spcPts val="0"/>
              </a:spcAft>
              <a:buFont typeface="Arial" charset="0"/>
              <a:buChar char="•"/>
              <a:defRPr/>
            </a:pPr>
            <a:r>
              <a:rPr lang="en-GB" sz="2400" dirty="0"/>
              <a:t>Address tobacco use by health-care workers and others involved in tobacco cessation</a:t>
            </a:r>
          </a:p>
          <a:p>
            <a:pPr>
              <a:lnSpc>
                <a:spcPct val="100000"/>
              </a:lnSpc>
              <a:spcBef>
                <a:spcPts val="600"/>
              </a:spcBef>
              <a:spcAft>
                <a:spcPts val="0"/>
              </a:spcAft>
              <a:buFont typeface="Arial" charset="0"/>
              <a:buChar char="•"/>
              <a:defRPr/>
            </a:pPr>
            <a:r>
              <a:rPr lang="en-GB" sz="2600" dirty="0"/>
              <a:t>Develop training capacity</a:t>
            </a:r>
          </a:p>
          <a:p>
            <a:pPr lvl="1">
              <a:lnSpc>
                <a:spcPct val="100000"/>
              </a:lnSpc>
              <a:spcBef>
                <a:spcPts val="600"/>
              </a:spcBef>
              <a:spcAft>
                <a:spcPts val="0"/>
              </a:spcAft>
              <a:buFont typeface="Arial" charset="0"/>
              <a:buChar char="•"/>
              <a:defRPr/>
            </a:pPr>
            <a:r>
              <a:rPr lang="en-GB" sz="2400" dirty="0"/>
              <a:t>Use existing systems and resources to ensure the greatest possible access to services</a:t>
            </a:r>
          </a:p>
          <a:p>
            <a:pPr lvl="1">
              <a:lnSpc>
                <a:spcPct val="100000"/>
              </a:lnSpc>
              <a:spcBef>
                <a:spcPts val="600"/>
              </a:spcBef>
              <a:spcAft>
                <a:spcPts val="0"/>
              </a:spcAft>
              <a:buFont typeface="Arial" charset="0"/>
              <a:buChar char="•"/>
              <a:defRPr/>
            </a:pPr>
            <a:r>
              <a:rPr lang="en-GB" sz="2400" dirty="0"/>
              <a:t>Make the recording of tobacco use in medical notes mandatory</a:t>
            </a:r>
          </a:p>
          <a:p>
            <a:pPr>
              <a:lnSpc>
                <a:spcPct val="100000"/>
              </a:lnSpc>
              <a:spcBef>
                <a:spcPts val="600"/>
              </a:spcBef>
              <a:spcAft>
                <a:spcPts val="0"/>
              </a:spcAft>
              <a:buFont typeface="Arial" charset="0"/>
              <a:buChar char="•"/>
              <a:defRPr/>
            </a:pPr>
            <a:r>
              <a:rPr lang="en-GB" sz="2600" dirty="0"/>
              <a:t>Establish a sustainable source of funding for cessation help</a:t>
            </a:r>
          </a:p>
          <a:p>
            <a:pPr>
              <a:lnSpc>
                <a:spcPct val="100000"/>
              </a:lnSpc>
              <a:spcBef>
                <a:spcPts val="600"/>
              </a:spcBef>
              <a:spcAft>
                <a:spcPts val="0"/>
              </a:spcAft>
              <a:buFont typeface="Arial" charset="0"/>
              <a:buChar char="•"/>
              <a:defRPr/>
            </a:pPr>
            <a:endParaRPr lang="en-GB"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a:xfrm>
            <a:off x="276225" y="0"/>
            <a:ext cx="8867775" cy="1143000"/>
          </a:xfrm>
        </p:spPr>
        <p:txBody>
          <a:bodyPr/>
          <a:lstStyle/>
          <a:p>
            <a:r>
              <a:rPr lang="en-GB" sz="3500" b="1">
                <a:solidFill>
                  <a:srgbClr val="00B0F0"/>
                </a:solidFill>
              </a:rPr>
              <a:t>Actions re. Treatment of Tobacco Dependence</a:t>
            </a:r>
          </a:p>
        </p:txBody>
      </p:sp>
      <p:sp>
        <p:nvSpPr>
          <p:cNvPr id="3" name="Content Placeholder 2"/>
          <p:cNvSpPr>
            <a:spLocks noGrp="1"/>
          </p:cNvSpPr>
          <p:nvPr>
            <p:ph idx="1"/>
          </p:nvPr>
        </p:nvSpPr>
        <p:spPr>
          <a:xfrm>
            <a:off x="276225" y="979488"/>
            <a:ext cx="8574088" cy="4679950"/>
          </a:xfrm>
        </p:spPr>
        <p:txBody>
          <a:bodyPr/>
          <a:lstStyle/>
          <a:p>
            <a:pPr marL="0" indent="0">
              <a:lnSpc>
                <a:spcPct val="100000"/>
              </a:lnSpc>
              <a:spcBef>
                <a:spcPts val="1800"/>
              </a:spcBef>
              <a:spcAft>
                <a:spcPts val="0"/>
              </a:spcAft>
              <a:buFont typeface="Arial" charset="0"/>
              <a:buNone/>
              <a:defRPr/>
            </a:pPr>
            <a:r>
              <a:rPr lang="en-GB" sz="2800" dirty="0"/>
              <a:t> </a:t>
            </a:r>
          </a:p>
          <a:p>
            <a:pPr>
              <a:lnSpc>
                <a:spcPct val="100000"/>
              </a:lnSpc>
              <a:spcBef>
                <a:spcPts val="1800"/>
              </a:spcBef>
              <a:spcAft>
                <a:spcPts val="0"/>
              </a:spcAft>
              <a:buFont typeface="Arial" charset="0"/>
              <a:buChar char="•"/>
              <a:defRPr/>
            </a:pPr>
            <a:r>
              <a:rPr lang="en-GB" sz="2800" dirty="0"/>
              <a:t>Establish population-level approaches</a:t>
            </a:r>
          </a:p>
          <a:p>
            <a:pPr>
              <a:lnSpc>
                <a:spcPct val="100000"/>
              </a:lnSpc>
              <a:spcBef>
                <a:spcPts val="1800"/>
              </a:spcBef>
              <a:spcAft>
                <a:spcPts val="0"/>
              </a:spcAft>
              <a:buFont typeface="Arial" charset="0"/>
              <a:buChar char="•"/>
              <a:defRPr/>
            </a:pPr>
            <a:r>
              <a:rPr lang="en-GB" sz="2800" dirty="0"/>
              <a:t>Establish more intensive individual approaches</a:t>
            </a:r>
          </a:p>
          <a:p>
            <a:pPr>
              <a:lnSpc>
                <a:spcPct val="100000"/>
              </a:lnSpc>
              <a:spcBef>
                <a:spcPts val="1800"/>
              </a:spcBef>
              <a:spcAft>
                <a:spcPts val="0"/>
              </a:spcAft>
              <a:buFont typeface="Arial" charset="0"/>
              <a:buChar char="•"/>
              <a:defRPr/>
            </a:pPr>
            <a:r>
              <a:rPr lang="en-GB" sz="2800" dirty="0"/>
              <a:t>Make medications available </a:t>
            </a:r>
          </a:p>
          <a:p>
            <a:pPr>
              <a:lnSpc>
                <a:spcPct val="100000"/>
              </a:lnSpc>
              <a:spcBef>
                <a:spcPts val="1800"/>
              </a:spcBef>
              <a:spcAft>
                <a:spcPts val="0"/>
              </a:spcAft>
              <a:buFont typeface="Arial" charset="0"/>
              <a:buChar char="•"/>
              <a:defRPr/>
            </a:pPr>
            <a:r>
              <a:rPr lang="en-GB" sz="2800" dirty="0"/>
              <a:t>Consider emerging research evidence and novel approaches and media</a:t>
            </a:r>
          </a:p>
          <a:p>
            <a:pPr>
              <a:lnSpc>
                <a:spcPct val="100000"/>
              </a:lnSpc>
              <a:spcBef>
                <a:spcPts val="1800"/>
              </a:spcBef>
              <a:spcAft>
                <a:spcPts val="0"/>
              </a:spcAft>
              <a:buFont typeface="Arial" charset="0"/>
              <a:buChar char="•"/>
              <a:defRPr/>
            </a:pPr>
            <a:endParaRPr lang="en-GB" sz="2800"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3"/>
          <p:cNvSpPr>
            <a:spLocks noGrp="1"/>
          </p:cNvSpPr>
          <p:nvPr>
            <p:ph type="ctrTitle"/>
          </p:nvPr>
        </p:nvSpPr>
        <p:spPr>
          <a:xfrm>
            <a:off x="4410075" y="2925763"/>
            <a:ext cx="4430713" cy="2044700"/>
          </a:xfrm>
        </p:spPr>
        <p:txBody>
          <a:bodyPr/>
          <a:lstStyle/>
          <a:p>
            <a:r>
              <a:rPr lang="en-GB"/>
              <a:t>Europe Quitting: </a:t>
            </a:r>
            <a:br>
              <a:rPr lang="en-GB"/>
            </a:br>
            <a:r>
              <a:rPr lang="en-GB"/>
              <a:t>Progress and Pathways</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el 1"/>
          <p:cNvSpPr>
            <a:spLocks noGrp="1"/>
          </p:cNvSpPr>
          <p:nvPr>
            <p:ph type="title"/>
          </p:nvPr>
        </p:nvSpPr>
        <p:spPr/>
        <p:txBody>
          <a:bodyPr/>
          <a:lstStyle/>
          <a:p>
            <a:r>
              <a:rPr lang="de-DE" b="1"/>
              <a:t>Conflict of interests</a:t>
            </a:r>
          </a:p>
        </p:txBody>
      </p:sp>
      <p:sp>
        <p:nvSpPr>
          <p:cNvPr id="228355" name="Textfeld 3"/>
          <p:cNvSpPr txBox="1">
            <a:spLocks noChangeArrowheads="1"/>
          </p:cNvSpPr>
          <p:nvPr/>
        </p:nvSpPr>
        <p:spPr bwMode="auto">
          <a:xfrm>
            <a:off x="539750" y="2774950"/>
            <a:ext cx="7993063" cy="1570038"/>
          </a:xfrm>
          <a:prstGeom prst="rect">
            <a:avLst/>
          </a:prstGeom>
          <a:noFill/>
          <a:ln w="9525">
            <a:noFill/>
            <a:miter lim="800000"/>
            <a:headEnd/>
            <a:tailEnd/>
          </a:ln>
        </p:spPr>
        <p:txBody>
          <a:bodyPr>
            <a:spAutoFit/>
          </a:bodyPr>
          <a:lstStyle/>
          <a:p>
            <a:pPr algn="ctr" fontAlgn="base">
              <a:spcBef>
                <a:spcPct val="0"/>
              </a:spcBef>
              <a:spcAft>
                <a:spcPct val="0"/>
              </a:spcAft>
            </a:pPr>
            <a:r>
              <a:rPr lang="en-US" sz="2400">
                <a:solidFill>
                  <a:srgbClr val="808285"/>
                </a:solidFill>
                <a:latin typeface="Arial" pitchFamily="34" charset="0"/>
                <a:cs typeface="Arial" pitchFamily="34" charset="0"/>
              </a:rPr>
              <a:t>Professor Luke Clancy has received speaker and </a:t>
            </a:r>
            <a:br>
              <a:rPr lang="en-US" sz="2400">
                <a:solidFill>
                  <a:srgbClr val="808285"/>
                </a:solidFill>
                <a:latin typeface="Arial" pitchFamily="34" charset="0"/>
                <a:cs typeface="Arial" pitchFamily="34" charset="0"/>
              </a:rPr>
            </a:br>
            <a:r>
              <a:rPr lang="en-US" sz="2400">
                <a:solidFill>
                  <a:srgbClr val="808285"/>
                </a:solidFill>
                <a:latin typeface="Arial" pitchFamily="34" charset="0"/>
                <a:cs typeface="Arial" pitchFamily="34" charset="0"/>
              </a:rPr>
              <a:t>advisor fees from companies that develop and manufacture smoking cessation </a:t>
            </a:r>
            <a:r>
              <a:rPr lang="de-DE" sz="2400">
                <a:solidFill>
                  <a:srgbClr val="808285"/>
                </a:solidFill>
                <a:latin typeface="Arial" pitchFamily="34" charset="0"/>
                <a:cs typeface="Arial" pitchFamily="34" charset="0"/>
              </a:rPr>
              <a:t>Medications </a:t>
            </a:r>
            <a:br>
              <a:rPr lang="de-DE" sz="2400">
                <a:solidFill>
                  <a:srgbClr val="808285"/>
                </a:solidFill>
                <a:latin typeface="Arial" pitchFamily="34" charset="0"/>
                <a:cs typeface="Arial" pitchFamily="34" charset="0"/>
              </a:rPr>
            </a:br>
            <a:r>
              <a:rPr lang="de-DE" sz="2400">
                <a:solidFill>
                  <a:srgbClr val="808285"/>
                </a:solidFill>
                <a:latin typeface="Arial" pitchFamily="34" charset="0"/>
                <a:cs typeface="Arial" pitchFamily="34" charset="0"/>
              </a:rPr>
              <a:t>and/or Medications for respiratory diseases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t>Introduction </a:t>
            </a:r>
          </a:p>
        </p:txBody>
      </p:sp>
      <p:sp>
        <p:nvSpPr>
          <p:cNvPr id="202755" name="Content Placeholder 2"/>
          <p:cNvSpPr>
            <a:spLocks noGrp="1"/>
          </p:cNvSpPr>
          <p:nvPr>
            <p:ph sz="half" idx="1"/>
          </p:nvPr>
        </p:nvSpPr>
        <p:spPr>
          <a:xfrm>
            <a:off x="285750" y="1773238"/>
            <a:ext cx="4132263" cy="4679950"/>
          </a:xfrm>
        </p:spPr>
        <p:txBody>
          <a:bodyPr/>
          <a:lstStyle/>
          <a:p>
            <a:pPr>
              <a:lnSpc>
                <a:spcPct val="100000"/>
              </a:lnSpc>
              <a:spcBef>
                <a:spcPts val="600"/>
              </a:spcBef>
              <a:spcAft>
                <a:spcPct val="0"/>
              </a:spcAft>
            </a:pPr>
            <a:r>
              <a:rPr lang="en-GB" sz="2400"/>
              <a:t>The challenge </a:t>
            </a:r>
          </a:p>
          <a:p>
            <a:pPr>
              <a:lnSpc>
                <a:spcPct val="100000"/>
              </a:lnSpc>
              <a:spcBef>
                <a:spcPts val="600"/>
              </a:spcBef>
              <a:spcAft>
                <a:spcPct val="0"/>
              </a:spcAft>
            </a:pPr>
            <a:r>
              <a:rPr lang="en-GB" sz="2400"/>
              <a:t>What is EQUIPP?  </a:t>
            </a:r>
          </a:p>
          <a:p>
            <a:pPr>
              <a:lnSpc>
                <a:spcPct val="100000"/>
              </a:lnSpc>
              <a:spcBef>
                <a:spcPts val="600"/>
              </a:spcBef>
              <a:spcAft>
                <a:spcPct val="0"/>
              </a:spcAft>
            </a:pPr>
            <a:r>
              <a:rPr lang="en-GB" sz="2400"/>
              <a:t>The Editorial Partners</a:t>
            </a:r>
          </a:p>
          <a:p>
            <a:pPr>
              <a:lnSpc>
                <a:spcPct val="100000"/>
              </a:lnSpc>
              <a:spcBef>
                <a:spcPts val="600"/>
              </a:spcBef>
              <a:spcAft>
                <a:spcPct val="0"/>
              </a:spcAft>
            </a:pPr>
            <a:r>
              <a:rPr lang="en-GB" sz="2400"/>
              <a:t>Methodology</a:t>
            </a:r>
          </a:p>
          <a:p>
            <a:pPr>
              <a:lnSpc>
                <a:spcPct val="100000"/>
              </a:lnSpc>
              <a:spcBef>
                <a:spcPts val="600"/>
              </a:spcBef>
              <a:spcAft>
                <a:spcPct val="0"/>
              </a:spcAft>
            </a:pPr>
            <a:r>
              <a:rPr lang="en-GB" sz="2400"/>
              <a:t>Areas of research </a:t>
            </a:r>
          </a:p>
          <a:p>
            <a:pPr>
              <a:lnSpc>
                <a:spcPct val="100000"/>
              </a:lnSpc>
              <a:spcBef>
                <a:spcPts val="600"/>
              </a:spcBef>
              <a:spcAft>
                <a:spcPct val="0"/>
              </a:spcAft>
            </a:pPr>
            <a:r>
              <a:rPr lang="en-GB" sz="2400"/>
              <a:t>Key recommendations</a:t>
            </a:r>
          </a:p>
          <a:p>
            <a:pPr>
              <a:lnSpc>
                <a:spcPct val="100000"/>
              </a:lnSpc>
              <a:spcBef>
                <a:spcPts val="600"/>
              </a:spcBef>
              <a:spcAft>
                <a:spcPct val="0"/>
              </a:spcAft>
            </a:pPr>
            <a:r>
              <a:rPr lang="en-GB" sz="2400"/>
              <a:t>An “ideal” country </a:t>
            </a:r>
          </a:p>
          <a:p>
            <a:pPr>
              <a:lnSpc>
                <a:spcPct val="100000"/>
              </a:lnSpc>
              <a:spcBef>
                <a:spcPts val="600"/>
              </a:spcBef>
              <a:spcAft>
                <a:spcPct val="0"/>
              </a:spcAft>
            </a:pPr>
            <a:r>
              <a:rPr lang="en-GB" sz="2400"/>
              <a:t>Conclusions </a:t>
            </a:r>
          </a:p>
          <a:p>
            <a:pPr>
              <a:lnSpc>
                <a:spcPct val="100000"/>
              </a:lnSpc>
              <a:spcBef>
                <a:spcPts val="600"/>
              </a:spcBef>
              <a:spcAft>
                <a:spcPct val="0"/>
              </a:spcAft>
            </a:pPr>
            <a:r>
              <a:rPr lang="en-GB" sz="2400"/>
              <a:t>The EQUIPP report authors</a:t>
            </a:r>
          </a:p>
          <a:p>
            <a:pPr>
              <a:lnSpc>
                <a:spcPct val="100000"/>
              </a:lnSpc>
              <a:spcBef>
                <a:spcPts val="600"/>
              </a:spcBef>
              <a:spcAft>
                <a:spcPct val="0"/>
              </a:spcAft>
            </a:pPr>
            <a:endParaRPr lang="en-GB" sz="2800"/>
          </a:p>
          <a:p>
            <a:pPr lvl="1">
              <a:lnSpc>
                <a:spcPct val="100000"/>
              </a:lnSpc>
              <a:spcBef>
                <a:spcPts val="600"/>
              </a:spcBef>
              <a:spcAft>
                <a:spcPct val="0"/>
              </a:spcAft>
              <a:buFont typeface="Arial" pitchFamily="34" charset="0"/>
              <a:buNone/>
            </a:pPr>
            <a:endParaRPr lang="en-GB" sz="2000"/>
          </a:p>
        </p:txBody>
      </p:sp>
      <p:pic>
        <p:nvPicPr>
          <p:cNvPr id="26627" name="Picture 3"/>
          <p:cNvPicPr>
            <a:picLocks noChangeAspect="1" noChangeArrowheads="1"/>
          </p:cNvPicPr>
          <p:nvPr/>
        </p:nvPicPr>
        <p:blipFill>
          <a:blip r:embed="rId3" cstate="print"/>
          <a:srcRect b="699"/>
          <a:stretch>
            <a:fillRect/>
          </a:stretch>
        </p:blipFill>
        <p:spPr bwMode="auto">
          <a:xfrm>
            <a:off x="4500563" y="1628775"/>
            <a:ext cx="4221162" cy="4225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3"/>
          <p:cNvSpPr>
            <a:spLocks noGrp="1"/>
          </p:cNvSpPr>
          <p:nvPr>
            <p:ph type="ctrTitle"/>
          </p:nvPr>
        </p:nvSpPr>
        <p:spPr>
          <a:xfrm>
            <a:off x="4410075" y="2925763"/>
            <a:ext cx="4430713" cy="2044700"/>
          </a:xfrm>
        </p:spPr>
        <p:txBody>
          <a:bodyPr/>
          <a:lstStyle/>
          <a:p>
            <a:r>
              <a:rPr lang="en-GB"/>
              <a:t>Europe Quitting: </a:t>
            </a:r>
            <a:br>
              <a:rPr lang="en-GB"/>
            </a:br>
            <a:r>
              <a:rPr lang="en-GB"/>
              <a:t>Progress and Pathways</a:t>
            </a:r>
          </a:p>
        </p:txBody>
      </p:sp>
      <p:sp>
        <p:nvSpPr>
          <p:cNvPr id="203779" name="Rectangle 1"/>
          <p:cNvSpPr>
            <a:spLocks noChangeArrowheads="1"/>
          </p:cNvSpPr>
          <p:nvPr/>
        </p:nvSpPr>
        <p:spPr bwMode="auto">
          <a:xfrm>
            <a:off x="3619500" y="6353175"/>
            <a:ext cx="5435600" cy="460375"/>
          </a:xfrm>
          <a:prstGeom prst="rect">
            <a:avLst/>
          </a:prstGeom>
          <a:noFill/>
          <a:ln w="9525">
            <a:noFill/>
            <a:miter lim="800000"/>
            <a:headEnd/>
            <a:tailEnd/>
          </a:ln>
        </p:spPr>
        <p:txBody>
          <a:bodyPr anchor="ctr">
            <a:spAutoFit/>
          </a:bodyPr>
          <a:lstStyle/>
          <a:p>
            <a:pPr algn="r" fontAlgn="base">
              <a:spcBef>
                <a:spcPct val="0"/>
              </a:spcBef>
              <a:spcAft>
                <a:spcPct val="0"/>
              </a:spcAft>
            </a:pPr>
            <a:r>
              <a:rPr lang="en-GB" sz="1200" dirty="0">
                <a:solidFill>
                  <a:srgbClr val="000000"/>
                </a:solidFill>
                <a:latin typeface="Arial" pitchFamily="34" charset="0"/>
                <a:cs typeface="Calibri" pitchFamily="34" charset="0"/>
              </a:rPr>
              <a:t>Bridgehead International, EQUIPP: Europe Quitting: Progress and Pathways, London, 2011. European Respiratory Journal 2011</a:t>
            </a:r>
            <a:endParaRPr lang="en-GB" sz="2800" dirty="0">
              <a:solidFill>
                <a:srgbClr val="000000"/>
              </a:solidFill>
              <a:latin typeface="Arial" pitchFamily="34" charset="0"/>
              <a:cs typeface="Calibri"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r>
              <a:rPr lang="en-GB" b="1">
                <a:solidFill>
                  <a:srgbClr val="3FC8F4"/>
                </a:solidFill>
              </a:rPr>
              <a:t>What is EQUIPP?</a:t>
            </a:r>
          </a:p>
        </p:txBody>
      </p:sp>
      <p:sp>
        <p:nvSpPr>
          <p:cNvPr id="204803" name="Content Placeholder 2"/>
          <p:cNvSpPr>
            <a:spLocks noGrp="1"/>
          </p:cNvSpPr>
          <p:nvPr>
            <p:ph idx="1"/>
          </p:nvPr>
        </p:nvSpPr>
        <p:spPr>
          <a:xfrm>
            <a:off x="276225" y="1349375"/>
            <a:ext cx="4400550" cy="4908550"/>
          </a:xfrm>
        </p:spPr>
        <p:txBody>
          <a:bodyPr/>
          <a:lstStyle/>
          <a:p>
            <a:pPr>
              <a:lnSpc>
                <a:spcPct val="100000"/>
              </a:lnSpc>
              <a:spcBef>
                <a:spcPts val="200"/>
              </a:spcBef>
              <a:spcAft>
                <a:spcPct val="0"/>
              </a:spcAft>
              <a:buClr>
                <a:srgbClr val="3FC8F4"/>
              </a:buClr>
            </a:pPr>
            <a:r>
              <a:rPr lang="en-GB" sz="2200"/>
              <a:t>A comprehensive report looking </a:t>
            </a:r>
            <a:br>
              <a:rPr lang="en-GB" sz="2200"/>
            </a:br>
            <a:r>
              <a:rPr lang="en-GB" sz="2200"/>
              <a:t>at the current infrastructure of smoking cessation across Europe in terms of:</a:t>
            </a:r>
          </a:p>
          <a:p>
            <a:pPr lvl="1">
              <a:lnSpc>
                <a:spcPct val="100000"/>
              </a:lnSpc>
              <a:spcBef>
                <a:spcPts val="200"/>
              </a:spcBef>
              <a:spcAft>
                <a:spcPct val="0"/>
              </a:spcAft>
              <a:buClr>
                <a:srgbClr val="3FC8F4"/>
              </a:buClr>
            </a:pPr>
            <a:r>
              <a:rPr lang="en-GB" sz="2400"/>
              <a:t>Service provision and accessibility</a:t>
            </a:r>
          </a:p>
          <a:p>
            <a:pPr lvl="1">
              <a:lnSpc>
                <a:spcPct val="100000"/>
              </a:lnSpc>
              <a:spcBef>
                <a:spcPts val="200"/>
              </a:spcBef>
              <a:spcAft>
                <a:spcPct val="0"/>
              </a:spcAft>
              <a:buClr>
                <a:srgbClr val="3FC8F4"/>
              </a:buClr>
            </a:pPr>
            <a:r>
              <a:rPr lang="en-GB" sz="2400"/>
              <a:t>Tobacco control</a:t>
            </a:r>
          </a:p>
          <a:p>
            <a:pPr lvl="1">
              <a:lnSpc>
                <a:spcPct val="100000"/>
              </a:lnSpc>
              <a:spcBef>
                <a:spcPts val="200"/>
              </a:spcBef>
              <a:spcAft>
                <a:spcPct val="0"/>
              </a:spcAft>
              <a:buClr>
                <a:srgbClr val="3FC8F4"/>
              </a:buClr>
            </a:pPr>
            <a:r>
              <a:rPr lang="en-GB" sz="2400"/>
              <a:t>Education</a:t>
            </a:r>
          </a:p>
          <a:p>
            <a:pPr lvl="1">
              <a:lnSpc>
                <a:spcPct val="100000"/>
              </a:lnSpc>
              <a:spcBef>
                <a:spcPts val="200"/>
              </a:spcBef>
              <a:spcAft>
                <a:spcPct val="0"/>
              </a:spcAft>
              <a:buClr>
                <a:srgbClr val="3FC8F4"/>
              </a:buClr>
            </a:pPr>
            <a:r>
              <a:rPr lang="en-GB" sz="2400"/>
              <a:t>Guidelines</a:t>
            </a:r>
          </a:p>
          <a:p>
            <a:pPr>
              <a:lnSpc>
                <a:spcPct val="100000"/>
              </a:lnSpc>
              <a:spcBef>
                <a:spcPts val="200"/>
              </a:spcBef>
              <a:spcAft>
                <a:spcPct val="0"/>
              </a:spcAft>
              <a:buClr>
                <a:srgbClr val="3FC8F4"/>
              </a:buClr>
            </a:pPr>
            <a:r>
              <a:rPr lang="en-GB" sz="2200"/>
              <a:t>Providing recommendations specific to each country on how they can improve their current status</a:t>
            </a:r>
          </a:p>
          <a:p>
            <a:pPr>
              <a:lnSpc>
                <a:spcPct val="100000"/>
              </a:lnSpc>
              <a:spcBef>
                <a:spcPts val="200"/>
              </a:spcBef>
              <a:spcAft>
                <a:spcPct val="0"/>
              </a:spcAft>
              <a:buClr>
                <a:srgbClr val="3FC8F4"/>
              </a:buClr>
            </a:pPr>
            <a:r>
              <a:rPr lang="en-GB" sz="2200"/>
              <a:t>Share best practice</a:t>
            </a:r>
          </a:p>
        </p:txBody>
      </p:sp>
      <p:pic>
        <p:nvPicPr>
          <p:cNvPr id="20484" name="Picture 4"/>
          <p:cNvPicPr>
            <a:picLocks noChangeAspect="1" noChangeArrowheads="1"/>
          </p:cNvPicPr>
          <p:nvPr/>
        </p:nvPicPr>
        <p:blipFill rotWithShape="1">
          <a:blip r:embed="rId3" cstate="print"/>
          <a:srcRect l="10185" t="24770"/>
          <a:stretch/>
        </p:blipFill>
        <p:spPr bwMode="auto">
          <a:xfrm>
            <a:off x="4916488" y="1773238"/>
            <a:ext cx="3790950" cy="424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a:defRPr/>
            </a:pPr>
            <a:r>
              <a:rPr lang="en-GB" b="1"/>
              <a:t>Objectives</a:t>
            </a:r>
          </a:p>
        </p:txBody>
      </p:sp>
      <p:sp>
        <p:nvSpPr>
          <p:cNvPr id="205827" name="Content Placeholder 4"/>
          <p:cNvSpPr>
            <a:spLocks noGrp="1"/>
          </p:cNvSpPr>
          <p:nvPr>
            <p:ph idx="1"/>
          </p:nvPr>
        </p:nvSpPr>
        <p:spPr>
          <a:xfrm>
            <a:off x="276225" y="1773238"/>
            <a:ext cx="5432425" cy="4679950"/>
          </a:xfrm>
        </p:spPr>
        <p:txBody>
          <a:bodyPr/>
          <a:lstStyle/>
          <a:p>
            <a:pPr>
              <a:buClr>
                <a:srgbClr val="C0B982"/>
              </a:buClr>
            </a:pPr>
            <a:r>
              <a:rPr lang="en-GB" sz="2400"/>
              <a:t>To spark debate and discussion around smoking cessation infrastructure across Europe by:</a:t>
            </a:r>
          </a:p>
          <a:p>
            <a:pPr lvl="1">
              <a:buClr>
                <a:srgbClr val="C0B982"/>
              </a:buClr>
            </a:pPr>
            <a:r>
              <a:rPr lang="en-GB" sz="2200"/>
              <a:t>Reviewing the current status across a number of European countries (n=20)</a:t>
            </a:r>
          </a:p>
          <a:p>
            <a:pPr lvl="1">
              <a:buClr>
                <a:srgbClr val="C0B982"/>
              </a:buClr>
            </a:pPr>
            <a:r>
              <a:rPr lang="en-GB" sz="2200"/>
              <a:t>Provide individual country reports that: </a:t>
            </a:r>
          </a:p>
          <a:p>
            <a:pPr lvl="2">
              <a:buClr>
                <a:srgbClr val="C0B982"/>
              </a:buClr>
            </a:pPr>
            <a:r>
              <a:rPr lang="en-GB" sz="2000"/>
              <a:t>Summarise the current smoking cessation infrastructure and how it fits into tobacco control</a:t>
            </a:r>
          </a:p>
          <a:p>
            <a:pPr lvl="2">
              <a:buClr>
                <a:srgbClr val="C0B982"/>
              </a:buClr>
            </a:pPr>
            <a:r>
              <a:rPr lang="en-GB" sz="2000"/>
              <a:t>Provides expert recommendations on what could be done to improve the situation</a:t>
            </a:r>
          </a:p>
          <a:p>
            <a:pPr lvl="1">
              <a:buClr>
                <a:srgbClr val="C0B982"/>
              </a:buClr>
            </a:pPr>
            <a:r>
              <a:rPr lang="en-GB" sz="2200"/>
              <a:t>Provide a full report putting the country information into context across Europe</a:t>
            </a:r>
          </a:p>
          <a:p>
            <a:pPr>
              <a:buClr>
                <a:srgbClr val="C0B982"/>
              </a:buClr>
            </a:pPr>
            <a:endParaRPr lang="en-GB" sz="2400"/>
          </a:p>
        </p:txBody>
      </p:sp>
      <p:sp>
        <p:nvSpPr>
          <p:cNvPr id="4" name="Rectangle 3"/>
          <p:cNvSpPr/>
          <p:nvPr/>
        </p:nvSpPr>
        <p:spPr>
          <a:xfrm>
            <a:off x="5795963" y="2088028"/>
            <a:ext cx="3001962" cy="3422650"/>
          </a:xfrm>
          <a:prstGeom prst="rect">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400" dirty="0">
                <a:solidFill>
                  <a:srgbClr val="F25821"/>
                </a:solidFill>
              </a:rPr>
              <a:t>AIM: </a:t>
            </a:r>
            <a:r>
              <a:rPr lang="en-GB" sz="2400" dirty="0">
                <a:solidFill>
                  <a:srgbClr val="FFFFFF"/>
                </a:solidFill>
              </a:rPr>
              <a:t>To equip </a:t>
            </a:r>
            <a:br>
              <a:rPr lang="en-GB" sz="2400" dirty="0">
                <a:solidFill>
                  <a:srgbClr val="FFFFFF"/>
                </a:solidFill>
              </a:rPr>
            </a:br>
            <a:r>
              <a:rPr lang="en-GB" sz="2400" dirty="0">
                <a:solidFill>
                  <a:srgbClr val="FFFFFF"/>
                </a:solidFill>
              </a:rPr>
              <a:t>policy-makers with </a:t>
            </a:r>
            <a:br>
              <a:rPr lang="en-GB" sz="2400" dirty="0">
                <a:solidFill>
                  <a:srgbClr val="FFFFFF"/>
                </a:solidFill>
              </a:rPr>
            </a:br>
            <a:r>
              <a:rPr lang="en-GB" sz="2400" dirty="0">
                <a:solidFill>
                  <a:srgbClr val="FFFFFF"/>
                </a:solidFill>
              </a:rPr>
              <a:t>the expertise and </a:t>
            </a:r>
            <a:br>
              <a:rPr lang="en-GB" sz="2400" dirty="0">
                <a:solidFill>
                  <a:srgbClr val="FFFFFF"/>
                </a:solidFill>
              </a:rPr>
            </a:br>
            <a:r>
              <a:rPr lang="en-GB" sz="2400" dirty="0">
                <a:solidFill>
                  <a:srgbClr val="FFFFFF"/>
                </a:solidFill>
              </a:rPr>
              <a:t>insight to improve </a:t>
            </a:r>
            <a:br>
              <a:rPr lang="en-GB" sz="2400" dirty="0">
                <a:solidFill>
                  <a:srgbClr val="FFFFFF"/>
                </a:solidFill>
              </a:rPr>
            </a:br>
            <a:r>
              <a:rPr lang="en-GB" sz="2400" dirty="0">
                <a:solidFill>
                  <a:srgbClr val="FFFFFF"/>
                </a:solidFill>
              </a:rPr>
              <a:t>smoking cessation infrastructure and drive down tobacco dependence</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GB" b="1"/>
              <a:t>Structure</a:t>
            </a:r>
          </a:p>
        </p:txBody>
      </p:sp>
      <p:sp>
        <p:nvSpPr>
          <p:cNvPr id="206851" name="Content Placeholder 6"/>
          <p:cNvSpPr>
            <a:spLocks noGrp="1"/>
          </p:cNvSpPr>
          <p:nvPr>
            <p:ph sz="half" idx="2"/>
          </p:nvPr>
        </p:nvSpPr>
        <p:spPr>
          <a:xfrm>
            <a:off x="4989513" y="1577975"/>
            <a:ext cx="3975100" cy="4748213"/>
          </a:xfrm>
        </p:spPr>
        <p:txBody>
          <a:bodyPr/>
          <a:lstStyle/>
          <a:p>
            <a:pPr>
              <a:buFont typeface="Arial" pitchFamily="34" charset="0"/>
              <a:buNone/>
            </a:pPr>
            <a:r>
              <a:rPr lang="en-GB" sz="2400">
                <a:solidFill>
                  <a:srgbClr val="F25821"/>
                </a:solidFill>
              </a:rPr>
              <a:t>CONTENT:</a:t>
            </a:r>
          </a:p>
          <a:p>
            <a:pPr lvl="1">
              <a:lnSpc>
                <a:spcPct val="100000"/>
              </a:lnSpc>
              <a:spcBef>
                <a:spcPct val="0"/>
              </a:spcBef>
            </a:pPr>
            <a:r>
              <a:rPr lang="en-GB" sz="1800"/>
              <a:t>The Smoking Epidemic</a:t>
            </a:r>
          </a:p>
          <a:p>
            <a:pPr lvl="1">
              <a:lnSpc>
                <a:spcPct val="100000"/>
              </a:lnSpc>
              <a:spcBef>
                <a:spcPct val="0"/>
              </a:spcBef>
            </a:pPr>
            <a:r>
              <a:rPr lang="en-GB" sz="1800"/>
              <a:t>Legislation and Policy on Smoking</a:t>
            </a:r>
          </a:p>
          <a:p>
            <a:pPr lvl="1">
              <a:lnSpc>
                <a:spcPct val="100000"/>
              </a:lnSpc>
              <a:spcBef>
                <a:spcPct val="0"/>
              </a:spcBef>
            </a:pPr>
            <a:r>
              <a:rPr lang="en-GB" sz="1800"/>
              <a:t>Smoking Cessation Services and Infrastructure for Tobacco Dependence Support</a:t>
            </a:r>
          </a:p>
          <a:p>
            <a:pPr lvl="1">
              <a:lnSpc>
                <a:spcPct val="100000"/>
              </a:lnSpc>
              <a:spcBef>
                <a:spcPct val="0"/>
              </a:spcBef>
            </a:pPr>
            <a:r>
              <a:rPr lang="en-GB" sz="1800"/>
              <a:t>Guidelines and guidance</a:t>
            </a:r>
          </a:p>
          <a:p>
            <a:pPr lvl="1">
              <a:lnSpc>
                <a:spcPct val="100000"/>
              </a:lnSpc>
              <a:spcBef>
                <a:spcPct val="0"/>
              </a:spcBef>
            </a:pPr>
            <a:r>
              <a:rPr lang="en-GB" sz="1800"/>
              <a:t>Education</a:t>
            </a:r>
          </a:p>
          <a:p>
            <a:pPr lvl="1">
              <a:lnSpc>
                <a:spcPct val="100000"/>
              </a:lnSpc>
              <a:spcBef>
                <a:spcPct val="0"/>
              </a:spcBef>
            </a:pPr>
            <a:r>
              <a:rPr lang="en-GB" sz="1800"/>
              <a:t>Country Specific Details with comprehensive data about tobacco dependence and smoking cessation infrastructure</a:t>
            </a:r>
          </a:p>
          <a:p>
            <a:pPr lvl="1">
              <a:lnSpc>
                <a:spcPct val="100000"/>
              </a:lnSpc>
              <a:spcBef>
                <a:spcPct val="0"/>
              </a:spcBef>
            </a:pPr>
            <a:r>
              <a:rPr lang="en-GB" sz="1800"/>
              <a:t>Key Recommendations</a:t>
            </a:r>
          </a:p>
        </p:txBody>
      </p:sp>
      <p:pic>
        <p:nvPicPr>
          <p:cNvPr id="7172" name="Picture 5"/>
          <p:cNvPicPr>
            <a:picLocks noChangeAspect="1" noChangeArrowheads="1"/>
          </p:cNvPicPr>
          <p:nvPr/>
        </p:nvPicPr>
        <p:blipFill>
          <a:blip r:embed="rId3" cstate="print"/>
          <a:srcRect l="15947" t="30269" r="14951" b="25586"/>
          <a:stretch>
            <a:fillRect/>
          </a:stretch>
        </p:blipFill>
        <p:spPr bwMode="auto">
          <a:xfrm>
            <a:off x="350838" y="1774825"/>
            <a:ext cx="3659187" cy="1979613"/>
          </a:xfrm>
          <a:prstGeom prst="rect">
            <a:avLst/>
          </a:prstGeom>
          <a:noFill/>
          <a:ln w="9525">
            <a:solidFill>
              <a:schemeClr val="bg1">
                <a:lumMod val="65000"/>
              </a:schemeClr>
            </a:solidFill>
            <a:miter lim="800000"/>
            <a:headEnd/>
            <a:tailEnd/>
          </a:ln>
          <a:effectLst>
            <a:outerShdw blurRad="76200" dist="63500" dir="2700000" algn="tl" rotWithShape="0">
              <a:prstClr val="black">
                <a:alpha val="40000"/>
              </a:prstClr>
            </a:outerShdw>
          </a:effectLst>
        </p:spPr>
      </p:pic>
      <p:pic>
        <p:nvPicPr>
          <p:cNvPr id="7173" name="Picture 6"/>
          <p:cNvPicPr>
            <a:picLocks noChangeAspect="1" noChangeArrowheads="1"/>
          </p:cNvPicPr>
          <p:nvPr/>
        </p:nvPicPr>
        <p:blipFill>
          <a:blip r:embed="rId4" cstate="print"/>
          <a:srcRect l="16537" t="31465" r="14951" b="27193"/>
          <a:stretch>
            <a:fillRect/>
          </a:stretch>
        </p:blipFill>
        <p:spPr bwMode="auto">
          <a:xfrm>
            <a:off x="1116013" y="3055938"/>
            <a:ext cx="3873500" cy="1979612"/>
          </a:xfrm>
          <a:prstGeom prst="rect">
            <a:avLst/>
          </a:prstGeom>
          <a:noFill/>
          <a:ln w="9525">
            <a:solidFill>
              <a:schemeClr val="bg1">
                <a:lumMod val="65000"/>
              </a:schemeClr>
            </a:solidFill>
            <a:miter lim="800000"/>
            <a:headEnd/>
            <a:tailEnd/>
          </a:ln>
          <a:effectLst>
            <a:outerShdw blurRad="76200" dist="63500" dir="2700000" algn="tl" rotWithShape="0">
              <a:prstClr val="black">
                <a:alpha val="40000"/>
              </a:prstClr>
            </a:outerShdw>
          </a:effectLst>
        </p:spPr>
      </p:pic>
      <p:pic>
        <p:nvPicPr>
          <p:cNvPr id="7174" name="Picture 7"/>
          <p:cNvPicPr>
            <a:picLocks noChangeAspect="1" noChangeArrowheads="1"/>
          </p:cNvPicPr>
          <p:nvPr/>
        </p:nvPicPr>
        <p:blipFill>
          <a:blip r:embed="rId5" cstate="print"/>
          <a:srcRect l="16537" t="31465" r="14951" b="27193"/>
          <a:stretch>
            <a:fillRect/>
          </a:stretch>
        </p:blipFill>
        <p:spPr bwMode="auto">
          <a:xfrm>
            <a:off x="350838" y="4337050"/>
            <a:ext cx="3875087" cy="1979613"/>
          </a:xfrm>
          <a:prstGeom prst="rect">
            <a:avLst/>
          </a:prstGeom>
          <a:noFill/>
          <a:ln w="9525">
            <a:solidFill>
              <a:schemeClr val="bg1">
                <a:lumMod val="65000"/>
              </a:schemeClr>
            </a:solidFill>
            <a:miter lim="800000"/>
            <a:headEnd/>
            <a:tailEnd/>
          </a:ln>
          <a:effectLst>
            <a:outerShdw blurRad="76200" dist="63500" dir="2700000" algn="tl" rotWithShape="0">
              <a:prstClr val="black">
                <a:alpha val="40000"/>
              </a:prstClr>
            </a:outerShdw>
          </a:effec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GB" b="1"/>
              <a:t>Impact and outcomes</a:t>
            </a:r>
          </a:p>
        </p:txBody>
      </p:sp>
      <p:sp>
        <p:nvSpPr>
          <p:cNvPr id="6" name="Rectangle 5"/>
          <p:cNvSpPr/>
          <p:nvPr/>
        </p:nvSpPr>
        <p:spPr>
          <a:xfrm>
            <a:off x="1000125" y="1773238"/>
            <a:ext cx="5805488" cy="1152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ts val="2400"/>
              </a:lnSpc>
              <a:spcBef>
                <a:spcPct val="0"/>
              </a:spcBef>
              <a:spcAft>
                <a:spcPct val="0"/>
              </a:spcAft>
              <a:defRPr/>
            </a:pPr>
            <a:r>
              <a:rPr lang="en-GB" sz="2400" b="1">
                <a:solidFill>
                  <a:srgbClr val="FFFFFF"/>
                </a:solidFill>
              </a:rPr>
              <a:t>Greater momentum towards better </a:t>
            </a:r>
            <a:br>
              <a:rPr lang="en-GB" sz="2400" b="1">
                <a:solidFill>
                  <a:srgbClr val="FFFFFF"/>
                </a:solidFill>
              </a:rPr>
            </a:br>
            <a:r>
              <a:rPr lang="en-GB" sz="2400" b="1">
                <a:solidFill>
                  <a:srgbClr val="FFFFFF"/>
                </a:solidFill>
              </a:rPr>
              <a:t>smoking cessation services and infrastructure across Europe </a:t>
            </a:r>
          </a:p>
        </p:txBody>
      </p:sp>
      <p:sp>
        <p:nvSpPr>
          <p:cNvPr id="7" name="Rectangle 6"/>
          <p:cNvSpPr/>
          <p:nvPr/>
        </p:nvSpPr>
        <p:spPr>
          <a:xfrm>
            <a:off x="1000125" y="3411538"/>
            <a:ext cx="5805488" cy="1152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ts val="2400"/>
              </a:lnSpc>
              <a:spcBef>
                <a:spcPct val="0"/>
              </a:spcBef>
              <a:spcAft>
                <a:spcPct val="0"/>
              </a:spcAft>
              <a:defRPr/>
            </a:pPr>
            <a:r>
              <a:rPr lang="en-GB" sz="2400" b="1" dirty="0">
                <a:solidFill>
                  <a:srgbClr val="FFFFFF"/>
                </a:solidFill>
              </a:rPr>
              <a:t>Debate at political level to further </a:t>
            </a:r>
            <a:br>
              <a:rPr lang="en-GB" sz="2400" b="1" dirty="0">
                <a:solidFill>
                  <a:srgbClr val="FFFFFF"/>
                </a:solidFill>
              </a:rPr>
            </a:br>
            <a:r>
              <a:rPr lang="en-GB" sz="2400" b="1" dirty="0">
                <a:solidFill>
                  <a:srgbClr val="FFFFFF"/>
                </a:solidFill>
              </a:rPr>
              <a:t>address the need for consistent </a:t>
            </a:r>
            <a:br>
              <a:rPr lang="en-GB" sz="2400" b="1" dirty="0">
                <a:solidFill>
                  <a:srgbClr val="FFFFFF"/>
                </a:solidFill>
              </a:rPr>
            </a:br>
            <a:r>
              <a:rPr lang="en-GB" sz="2400" b="1" dirty="0">
                <a:solidFill>
                  <a:srgbClr val="FFFFFF"/>
                </a:solidFill>
              </a:rPr>
              <a:t>smoking cessation services</a:t>
            </a:r>
          </a:p>
        </p:txBody>
      </p:sp>
      <p:sp>
        <p:nvSpPr>
          <p:cNvPr id="12" name="Rectangle 11"/>
          <p:cNvSpPr/>
          <p:nvPr/>
        </p:nvSpPr>
        <p:spPr>
          <a:xfrm>
            <a:off x="1000125" y="5049838"/>
            <a:ext cx="5805488" cy="11509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ts val="2400"/>
              </a:lnSpc>
              <a:spcBef>
                <a:spcPct val="0"/>
              </a:spcBef>
              <a:spcAft>
                <a:spcPct val="0"/>
              </a:spcAft>
              <a:defRPr/>
            </a:pPr>
            <a:r>
              <a:rPr lang="en-GB" sz="2400" b="1" dirty="0">
                <a:solidFill>
                  <a:srgbClr val="FFFFFF"/>
                </a:solidFill>
              </a:rPr>
              <a:t>Fewer people suffering </a:t>
            </a:r>
            <a:br>
              <a:rPr lang="en-GB" sz="2400" b="1" dirty="0">
                <a:solidFill>
                  <a:srgbClr val="FFFFFF"/>
                </a:solidFill>
              </a:rPr>
            </a:br>
            <a:r>
              <a:rPr lang="en-GB" sz="2400" b="1" dirty="0">
                <a:solidFill>
                  <a:srgbClr val="FFFFFF"/>
                </a:solidFill>
              </a:rPr>
              <a:t>from tobacco dependence</a:t>
            </a:r>
          </a:p>
        </p:txBody>
      </p:sp>
      <p:pic>
        <p:nvPicPr>
          <p:cNvPr id="25606" name="Picture 14" descr="http://www.travellondon.com/wp-content/uploads/2010/07/Houses-Of-Parliament.jpg"/>
          <p:cNvPicPr>
            <a:picLocks noChangeAspect="1" noChangeArrowheads="1"/>
          </p:cNvPicPr>
          <p:nvPr/>
        </p:nvPicPr>
        <p:blipFill>
          <a:blip r:embed="rId2" cstate="print">
            <a:grayscl/>
          </a:blip>
          <a:srcRect l="37148" t="3149" r="1218" b="15292"/>
          <a:stretch>
            <a:fillRect/>
          </a:stretch>
        </p:blipFill>
        <p:spPr bwMode="auto">
          <a:xfrm>
            <a:off x="6950075" y="3411538"/>
            <a:ext cx="1158875" cy="115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p:cNvPicPr>
            <a:picLocks noChangeAspect="1" noChangeArrowheads="1"/>
          </p:cNvPicPr>
          <p:nvPr/>
        </p:nvPicPr>
        <p:blipFill>
          <a:blip r:embed="rId3" cstate="print"/>
          <a:srcRect b="5774"/>
          <a:stretch>
            <a:fillRect/>
          </a:stretch>
        </p:blipFill>
        <p:spPr bwMode="auto">
          <a:xfrm>
            <a:off x="6950075" y="1773238"/>
            <a:ext cx="1157288" cy="115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5"/>
          <p:cNvPicPr>
            <a:picLocks noChangeAspect="1" noChangeArrowheads="1"/>
          </p:cNvPicPr>
          <p:nvPr/>
        </p:nvPicPr>
        <p:blipFill>
          <a:blip r:embed="rId4" cstate="print"/>
          <a:srcRect l="1395" t="8315"/>
          <a:stretch>
            <a:fillRect/>
          </a:stretch>
        </p:blipFill>
        <p:spPr bwMode="auto">
          <a:xfrm>
            <a:off x="6950075" y="5049838"/>
            <a:ext cx="1158875" cy="1150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own Arrow 17"/>
          <p:cNvSpPr/>
          <p:nvPr/>
        </p:nvSpPr>
        <p:spPr>
          <a:xfrm>
            <a:off x="3651250" y="2987675"/>
            <a:ext cx="503238" cy="360363"/>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19" name="Down Arrow 18"/>
          <p:cNvSpPr/>
          <p:nvPr/>
        </p:nvSpPr>
        <p:spPr>
          <a:xfrm>
            <a:off x="3651250" y="4625975"/>
            <a:ext cx="503238" cy="360363"/>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GB" b="1"/>
              <a:t>Publication and promotion</a:t>
            </a:r>
          </a:p>
        </p:txBody>
      </p:sp>
      <p:sp>
        <p:nvSpPr>
          <p:cNvPr id="208899" name="Content Placeholder 2"/>
          <p:cNvSpPr>
            <a:spLocks noGrp="1"/>
          </p:cNvSpPr>
          <p:nvPr>
            <p:ph idx="1"/>
          </p:nvPr>
        </p:nvSpPr>
        <p:spPr>
          <a:xfrm>
            <a:off x="276225" y="1398588"/>
            <a:ext cx="5519738" cy="4679950"/>
          </a:xfrm>
        </p:spPr>
        <p:txBody>
          <a:bodyPr/>
          <a:lstStyle/>
          <a:p>
            <a:pPr>
              <a:lnSpc>
                <a:spcPct val="100000"/>
              </a:lnSpc>
              <a:spcBef>
                <a:spcPts val="1800"/>
              </a:spcBef>
              <a:spcAft>
                <a:spcPct val="0"/>
              </a:spcAft>
            </a:pPr>
            <a:r>
              <a:rPr lang="en-GB" sz="2400"/>
              <a:t>Published online and as a BMJ supplement </a:t>
            </a:r>
          </a:p>
          <a:p>
            <a:pPr>
              <a:lnSpc>
                <a:spcPct val="100000"/>
              </a:lnSpc>
              <a:spcBef>
                <a:spcPts val="1800"/>
              </a:spcBef>
              <a:spcAft>
                <a:spcPct val="0"/>
              </a:spcAft>
            </a:pPr>
            <a:r>
              <a:rPr lang="en-GB" sz="2400"/>
              <a:t>Media interviews with editorial partners</a:t>
            </a:r>
          </a:p>
          <a:p>
            <a:pPr>
              <a:lnSpc>
                <a:spcPct val="100000"/>
              </a:lnSpc>
              <a:spcBef>
                <a:spcPts val="1800"/>
              </a:spcBef>
              <a:spcAft>
                <a:spcPct val="0"/>
              </a:spcAft>
            </a:pPr>
            <a:r>
              <a:rPr lang="en-GB" sz="2400"/>
              <a:t>Photo stories for the media</a:t>
            </a:r>
          </a:p>
          <a:p>
            <a:pPr>
              <a:lnSpc>
                <a:spcPct val="100000"/>
              </a:lnSpc>
              <a:spcBef>
                <a:spcPts val="1800"/>
              </a:spcBef>
              <a:spcAft>
                <a:spcPct val="0"/>
              </a:spcAft>
            </a:pPr>
            <a:r>
              <a:rPr lang="en-GB" sz="2400"/>
              <a:t>Debates and discussions on findings</a:t>
            </a:r>
          </a:p>
          <a:p>
            <a:pPr>
              <a:lnSpc>
                <a:spcPct val="100000"/>
              </a:lnSpc>
              <a:spcBef>
                <a:spcPts val="1800"/>
              </a:spcBef>
              <a:spcAft>
                <a:spcPct val="0"/>
              </a:spcAft>
            </a:pPr>
            <a:r>
              <a:rPr lang="en-GB" sz="2400"/>
              <a:t>Policy launch to equip key decision -makers with facts and ideas for </a:t>
            </a:r>
            <a:br>
              <a:rPr lang="en-GB" sz="2400"/>
            </a:br>
            <a:r>
              <a:rPr lang="en-GB" sz="2400"/>
              <a:t>smoking cessation policy</a:t>
            </a:r>
          </a:p>
          <a:p>
            <a:pPr>
              <a:lnSpc>
                <a:spcPct val="100000"/>
              </a:lnSpc>
              <a:spcBef>
                <a:spcPts val="1800"/>
              </a:spcBef>
              <a:spcAft>
                <a:spcPct val="0"/>
              </a:spcAft>
            </a:pPr>
            <a:r>
              <a:rPr lang="en-GB" sz="2400"/>
              <a:t>Pan-European and national activity</a:t>
            </a:r>
          </a:p>
        </p:txBody>
      </p:sp>
      <p:pic>
        <p:nvPicPr>
          <p:cNvPr id="26629" name="Picture 16" descr="http://www.kevinfergusonconsulting.com/wp-content/uploads/podium-spkr.jpg"/>
          <p:cNvPicPr>
            <a:picLocks noChangeAspect="1" noChangeArrowheads="1"/>
          </p:cNvPicPr>
          <p:nvPr/>
        </p:nvPicPr>
        <p:blipFill>
          <a:blip r:embed="rId3" cstate="print">
            <a:grayscl/>
          </a:blip>
          <a:srcRect l="7327" t="11760" r="23232" b="2560"/>
          <a:stretch>
            <a:fillRect/>
          </a:stretch>
        </p:blipFill>
        <p:spPr bwMode="auto">
          <a:xfrm>
            <a:off x="5795963" y="2297113"/>
            <a:ext cx="3001962" cy="2447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http://www.haymarket.com/images/news/GP-mag-compact.jpg"/>
          <p:cNvPicPr>
            <a:picLocks noChangeAspect="1" noChangeArrowheads="1"/>
          </p:cNvPicPr>
          <p:nvPr/>
        </p:nvPicPr>
        <p:blipFill>
          <a:blip r:embed="rId4" cstate="print"/>
          <a:srcRect l="7561" r="9280" b="6258"/>
          <a:stretch>
            <a:fillRect/>
          </a:stretch>
        </p:blipFill>
        <p:spPr bwMode="auto">
          <a:xfrm rot="21132658">
            <a:off x="6111875" y="3752850"/>
            <a:ext cx="1236663" cy="1741488"/>
          </a:xfrm>
          <a:prstGeom prst="rect">
            <a:avLst/>
          </a:prstGeom>
          <a:noFill/>
          <a:ln w="9525">
            <a:solidFill>
              <a:schemeClr val="bg1">
                <a:lumMod val="65000"/>
              </a:schemeClr>
            </a:solidFill>
            <a:miter lim="800000"/>
            <a:headEnd/>
            <a:tailEnd/>
          </a:ln>
          <a:effectLst>
            <a:outerShdw blurRad="76200" dist="63500" dir="2700000" algn="tl" rotWithShape="0">
              <a:prstClr val="black">
                <a:alpha val="40000"/>
              </a:prstClr>
            </a:outerShdw>
          </a:effectLst>
        </p:spPr>
      </p:pic>
      <p:pic>
        <p:nvPicPr>
          <p:cNvPr id="10247" name="Picture 10" descr="http://www.rcgp.org.uk/images/2010629.00-11.0036.0054.00-rcgp_news_march_09_smallerlow.jpg"/>
          <p:cNvPicPr>
            <a:picLocks noChangeAspect="1" noChangeArrowheads="1"/>
          </p:cNvPicPr>
          <p:nvPr/>
        </p:nvPicPr>
        <p:blipFill>
          <a:blip r:embed="rId5" cstate="print"/>
          <a:srcRect l="5251" t="1884" r="5501" b="3851"/>
          <a:stretch>
            <a:fillRect/>
          </a:stretch>
        </p:blipFill>
        <p:spPr bwMode="auto">
          <a:xfrm rot="397487">
            <a:off x="7259638" y="3798888"/>
            <a:ext cx="1176337" cy="1730375"/>
          </a:xfrm>
          <a:prstGeom prst="rect">
            <a:avLst/>
          </a:prstGeom>
          <a:noFill/>
          <a:ln w="9525">
            <a:solidFill>
              <a:schemeClr val="bg1">
                <a:lumMod val="65000"/>
              </a:schemeClr>
            </a:solidFill>
            <a:miter lim="800000"/>
            <a:headEnd/>
            <a:tailEnd/>
          </a:ln>
          <a:effectLst>
            <a:outerShdw blurRad="76200" dist="63500" dir="2700000" algn="tl" rotWithShape="0">
              <a:prstClr val="black">
                <a:alpha val="40000"/>
              </a:prstClr>
            </a:outerShdw>
          </a:effectLst>
        </p:spPr>
      </p:pic>
    </p:spTree>
  </p:cSld>
  <p:clrMapOvr>
    <a:masterClrMapping/>
  </p:clrMapOvr>
  <p:transition spd="med">
    <p:fade/>
  </p:transition>
</p:sld>
</file>

<file path=ppt/theme/theme1.xml><?xml version="1.0" encoding="utf-8"?>
<a:theme xmlns:a="http://schemas.openxmlformats.org/drawingml/2006/main" name="3_Office Theme">
  <a:themeElements>
    <a:clrScheme name="Pfizer Champix">
      <a:dk1>
        <a:srgbClr val="000000"/>
      </a:dk1>
      <a:lt1>
        <a:srgbClr val="FFFFFF"/>
      </a:lt1>
      <a:dk2>
        <a:srgbClr val="000000"/>
      </a:dk2>
      <a:lt2>
        <a:srgbClr val="808285"/>
      </a:lt2>
      <a:accent1>
        <a:srgbClr val="A7CE38"/>
      </a:accent1>
      <a:accent2>
        <a:srgbClr val="3E6617"/>
      </a:accent2>
      <a:accent3>
        <a:srgbClr val="F25821"/>
      </a:accent3>
      <a:accent4>
        <a:srgbClr val="C0B982"/>
      </a:accent4>
      <a:accent5>
        <a:srgbClr val="3FC8F4"/>
      </a:accent5>
      <a:accent6>
        <a:srgbClr val="ED008C"/>
      </a:accent6>
      <a:hlink>
        <a:srgbClr val="76A1B5"/>
      </a:hlink>
      <a:folHlink>
        <a:srgbClr val="F9A5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anchor="ctr"/>
      <a:lstStyle>
        <a:defPPr algn="ctr">
          <a:lnSpc>
            <a:spcPts val="2100"/>
          </a:lnSpc>
          <a:spcAft>
            <a:spcPts val="600"/>
          </a:spcAft>
          <a:defRPr sz="2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fizer Champix">
    <a:dk1>
      <a:srgbClr val="000000"/>
    </a:dk1>
    <a:lt1>
      <a:srgbClr val="FFFFFF"/>
    </a:lt1>
    <a:dk2>
      <a:srgbClr val="000000"/>
    </a:dk2>
    <a:lt2>
      <a:srgbClr val="808285"/>
    </a:lt2>
    <a:accent1>
      <a:srgbClr val="A7CE38"/>
    </a:accent1>
    <a:accent2>
      <a:srgbClr val="3E6617"/>
    </a:accent2>
    <a:accent3>
      <a:srgbClr val="F25821"/>
    </a:accent3>
    <a:accent4>
      <a:srgbClr val="C0B982"/>
    </a:accent4>
    <a:accent5>
      <a:srgbClr val="3FC8F4"/>
    </a:accent5>
    <a:accent6>
      <a:srgbClr val="ED008C"/>
    </a:accent6>
    <a:hlink>
      <a:srgbClr val="76A1B5"/>
    </a:hlink>
    <a:folHlink>
      <a:srgbClr val="F9A51B"/>
    </a:folHlink>
  </a:clrScheme>
</a:themeOverride>
</file>

<file path=docProps/app.xml><?xml version="1.0" encoding="utf-8"?>
<Properties xmlns="http://schemas.openxmlformats.org/officeDocument/2006/extended-properties" xmlns:vt="http://schemas.openxmlformats.org/officeDocument/2006/docPropsVTypes">
  <TotalTime>7</TotalTime>
  <Words>1720</Words>
  <Application>Microsoft Macintosh PowerPoint</Application>
  <PresentationFormat>On-screen Show (4:3)</PresentationFormat>
  <Paragraphs>265</Paragraphs>
  <Slides>28</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3_Office Theme</vt:lpstr>
      <vt:lpstr> State of the Nation: </vt:lpstr>
      <vt:lpstr>The challenge </vt:lpstr>
      <vt:lpstr>Introduction </vt:lpstr>
      <vt:lpstr>Europe Quitting:  Progress and Pathways</vt:lpstr>
      <vt:lpstr>What is EQUIPP?</vt:lpstr>
      <vt:lpstr>Objectives</vt:lpstr>
      <vt:lpstr>Structure</vt:lpstr>
      <vt:lpstr>Impact and outcomes</vt:lpstr>
      <vt:lpstr>Publication and promotion</vt:lpstr>
      <vt:lpstr>Supporting countries across Europe</vt:lpstr>
      <vt:lpstr>Developing the Report</vt:lpstr>
      <vt:lpstr>Editorial Partners</vt:lpstr>
      <vt:lpstr>Methodology</vt:lpstr>
      <vt:lpstr>Areas of research </vt:lpstr>
      <vt:lpstr>PowerPoint Presentation</vt:lpstr>
      <vt:lpstr>Key recommendations </vt:lpstr>
      <vt:lpstr>Country-specific recommendations</vt:lpstr>
      <vt:lpstr>An “ideal” country </vt:lpstr>
      <vt:lpstr>An “ideal” country                 Policy</vt:lpstr>
      <vt:lpstr>An “ideal” country           Services</vt:lpstr>
      <vt:lpstr>An “ideal” country           Education</vt:lpstr>
      <vt:lpstr>Conclusions from EQUIPP </vt:lpstr>
      <vt:lpstr>PowerPoint Presentation</vt:lpstr>
      <vt:lpstr>Art 14 WHO FCTC</vt:lpstr>
      <vt:lpstr>Actions from COP4 on Article 14</vt:lpstr>
      <vt:lpstr>Actions re. Treatment of Tobacco Dependence</vt:lpstr>
      <vt:lpstr>Europe Quitting:  Progress and Pathways</vt:lpstr>
      <vt:lpstr>Conflict of interests</vt:lpstr>
    </vt:vector>
  </TitlesOfParts>
  <Company>GKPharmacomm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State of the Nation: </dc:title>
  <dc:creator>Katy Pocock</dc:creator>
  <cp:lastModifiedBy>Microsoft Office User</cp:lastModifiedBy>
  <cp:revision>1</cp:revision>
  <dcterms:created xsi:type="dcterms:W3CDTF">2012-01-25T09:22:59Z</dcterms:created>
  <dcterms:modified xsi:type="dcterms:W3CDTF">2023-05-17T11:01:36Z</dcterms:modified>
</cp:coreProperties>
</file>